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gif" ContentType="image/gif"/>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0.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drawings/drawing1.xml" ContentType="application/vnd.openxmlformats-officedocument.drawingml.chartshapes+xml"/>
  <Override PartName="/ppt/notesSlides/notesSlide11.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354" r:id="rId2"/>
    <p:sldId id="389" r:id="rId3"/>
    <p:sldId id="362" r:id="rId4"/>
    <p:sldId id="356" r:id="rId5"/>
    <p:sldId id="382" r:id="rId6"/>
    <p:sldId id="383" r:id="rId7"/>
    <p:sldId id="357" r:id="rId8"/>
    <p:sldId id="384" r:id="rId9"/>
    <p:sldId id="372" r:id="rId10"/>
    <p:sldId id="373" r:id="rId11"/>
    <p:sldId id="374" r:id="rId12"/>
    <p:sldId id="353" r:id="rId13"/>
    <p:sldId id="388" r:id="rId14"/>
    <p:sldId id="376" r:id="rId15"/>
    <p:sldId id="364" r:id="rId1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74CFF"/>
    <a:srgbClr val="264CFF"/>
    <a:srgbClr val="A50021"/>
    <a:srgbClr val="00990F"/>
    <a:srgbClr val="3288FF"/>
    <a:srgbClr val="260F99"/>
    <a:srgbClr val="6B990F"/>
    <a:srgbClr val="1965FF"/>
    <a:srgbClr val="0F6B99"/>
    <a:srgbClr val="990F0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827" autoAdjust="0"/>
    <p:restoredTop sz="85099" autoAdjust="0"/>
  </p:normalViewPr>
  <p:slideViewPr>
    <p:cSldViewPr>
      <p:cViewPr>
        <p:scale>
          <a:sx n="66" d="100"/>
          <a:sy n="66" d="100"/>
        </p:scale>
        <p:origin x="1416" y="-72"/>
      </p:cViewPr>
      <p:guideLst>
        <p:guide orient="horz" pos="2160"/>
        <p:guide pos="2880"/>
      </p:guideLst>
    </p:cSldViewPr>
  </p:slideViewPr>
  <p:outlineViewPr>
    <p:cViewPr>
      <p:scale>
        <a:sx n="33" d="100"/>
        <a:sy n="33" d="100"/>
      </p:scale>
      <p:origin x="0" y="4206"/>
    </p:cViewPr>
  </p:outlineViewPr>
  <p:notesTextViewPr>
    <p:cViewPr>
      <p:scale>
        <a:sx n="66" d="100"/>
        <a:sy n="66"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oleObject" Target="file:///C:\Users\Adel\Desktop\Seasonal.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Kwang\May13_data\Hyrum_synthesis.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Kwang\May13_data\Hyrum_synthesis.xlsx" TargetMode="External"/><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chartUserShapes" Target="../drawings/drawing1.xml"/></Relationships>
</file>

<file path=ppt/charts/_rels/chart4.xml.rels><?xml version="1.0" encoding="UTF-8" standalone="yes"?>
<Relationships xmlns="http://schemas.openxmlformats.org/package/2006/relationships"><Relationship Id="rId3" Type="http://schemas.openxmlformats.org/officeDocument/2006/relationships/oleObject" Target="file:///C:\Users\Adel\Desktop\Demand_comparison.xlsx" TargetMode="External"/><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881423700542105"/>
          <c:y val="5.0925925925925923E-2"/>
          <c:w val="0.81063016655628328"/>
          <c:h val="0.68234288422280542"/>
        </c:manualLayout>
      </c:layout>
      <c:lineChart>
        <c:grouping val="standard"/>
        <c:varyColors val="0"/>
        <c:ser>
          <c:idx val="1"/>
          <c:order val="0"/>
          <c:tx>
            <c:v>Climate Change</c:v>
          </c:tx>
          <c:spPr>
            <a:ln w="38100" cap="rnd">
              <a:solidFill>
                <a:srgbClr val="A50021"/>
              </a:solidFill>
              <a:round/>
            </a:ln>
            <a:effectLst/>
          </c:spPr>
          <c:marker>
            <c:symbol val="circle"/>
            <c:size val="5"/>
            <c:spPr>
              <a:solidFill>
                <a:schemeClr val="tx1"/>
              </a:solidFill>
              <a:ln w="38100">
                <a:solidFill>
                  <a:srgbClr val="A50021"/>
                </a:solidFill>
              </a:ln>
              <a:effectLst/>
            </c:spPr>
          </c:marker>
          <c:cat>
            <c:strRef>
              <c:f>[Seasonal.xlsx]Sheet1!$A$2:$A$13</c:f>
              <c:strCache>
                <c:ptCount val="12"/>
                <c:pt idx="0">
                  <c:v>October</c:v>
                </c:pt>
                <c:pt idx="1">
                  <c:v>November</c:v>
                </c:pt>
                <c:pt idx="2">
                  <c:v>December</c:v>
                </c:pt>
                <c:pt idx="3">
                  <c:v>January</c:v>
                </c:pt>
                <c:pt idx="4">
                  <c:v>February</c:v>
                </c:pt>
                <c:pt idx="5">
                  <c:v>March</c:v>
                </c:pt>
                <c:pt idx="6">
                  <c:v>April</c:v>
                </c:pt>
                <c:pt idx="7">
                  <c:v>May</c:v>
                </c:pt>
                <c:pt idx="8">
                  <c:v>June</c:v>
                </c:pt>
                <c:pt idx="9">
                  <c:v>July</c:v>
                </c:pt>
                <c:pt idx="10">
                  <c:v>August</c:v>
                </c:pt>
                <c:pt idx="11">
                  <c:v>September</c:v>
                </c:pt>
              </c:strCache>
            </c:strRef>
          </c:cat>
          <c:val>
            <c:numRef>
              <c:f>[Seasonal.xlsx]Sheet1!$B$2:$B$13</c:f>
              <c:numCache>
                <c:formatCode>General</c:formatCode>
                <c:ptCount val="12"/>
                <c:pt idx="0">
                  <c:v>0.29700000000000004</c:v>
                </c:pt>
                <c:pt idx="1">
                  <c:v>1.1000000000000001E-2</c:v>
                </c:pt>
                <c:pt idx="2">
                  <c:v>0</c:v>
                </c:pt>
                <c:pt idx="3">
                  <c:v>0</c:v>
                </c:pt>
                <c:pt idx="4">
                  <c:v>0</c:v>
                </c:pt>
                <c:pt idx="5">
                  <c:v>0</c:v>
                </c:pt>
                <c:pt idx="6">
                  <c:v>0.11000000000000001</c:v>
                </c:pt>
                <c:pt idx="7">
                  <c:v>0.48400000000000004</c:v>
                </c:pt>
                <c:pt idx="8">
                  <c:v>0.56100000000000005</c:v>
                </c:pt>
                <c:pt idx="9">
                  <c:v>0.6160000000000001</c:v>
                </c:pt>
                <c:pt idx="10">
                  <c:v>0.55000000000000004</c:v>
                </c:pt>
                <c:pt idx="11">
                  <c:v>0.35200000000000004</c:v>
                </c:pt>
              </c:numCache>
            </c:numRef>
          </c:val>
          <c:smooth val="0"/>
        </c:ser>
        <c:ser>
          <c:idx val="0"/>
          <c:order val="1"/>
          <c:tx>
            <c:v>Current Conditions</c:v>
          </c:tx>
          <c:spPr>
            <a:ln w="38100" cap="rnd">
              <a:solidFill>
                <a:srgbClr val="264CFF"/>
              </a:solidFill>
              <a:round/>
            </a:ln>
            <a:effectLst/>
          </c:spPr>
          <c:marker>
            <c:symbol val="circle"/>
            <c:size val="5"/>
            <c:spPr>
              <a:solidFill>
                <a:srgbClr val="274CFF"/>
              </a:solidFill>
              <a:ln w="38100">
                <a:solidFill>
                  <a:srgbClr val="264CFF"/>
                </a:solidFill>
              </a:ln>
              <a:effectLst/>
            </c:spPr>
          </c:marker>
          <c:cat>
            <c:strRef>
              <c:f>[Seasonal.xlsx]Sheet1!$A$2:$A$13</c:f>
              <c:strCache>
                <c:ptCount val="12"/>
                <c:pt idx="0">
                  <c:v>October</c:v>
                </c:pt>
                <c:pt idx="1">
                  <c:v>November</c:v>
                </c:pt>
                <c:pt idx="2">
                  <c:v>December</c:v>
                </c:pt>
                <c:pt idx="3">
                  <c:v>January</c:v>
                </c:pt>
                <c:pt idx="4">
                  <c:v>February</c:v>
                </c:pt>
                <c:pt idx="5">
                  <c:v>March</c:v>
                </c:pt>
                <c:pt idx="6">
                  <c:v>April</c:v>
                </c:pt>
                <c:pt idx="7">
                  <c:v>May</c:v>
                </c:pt>
                <c:pt idx="8">
                  <c:v>June</c:v>
                </c:pt>
                <c:pt idx="9">
                  <c:v>July</c:v>
                </c:pt>
                <c:pt idx="10">
                  <c:v>August</c:v>
                </c:pt>
                <c:pt idx="11">
                  <c:v>September</c:v>
                </c:pt>
              </c:strCache>
            </c:strRef>
          </c:cat>
          <c:val>
            <c:numRef>
              <c:f>[Seasonal.xlsx]Sheet1!$C$2:$C$13</c:f>
              <c:numCache>
                <c:formatCode>General</c:formatCode>
                <c:ptCount val="12"/>
                <c:pt idx="0">
                  <c:v>0.27</c:v>
                </c:pt>
                <c:pt idx="1">
                  <c:v>0.01</c:v>
                </c:pt>
                <c:pt idx="2">
                  <c:v>0</c:v>
                </c:pt>
                <c:pt idx="3">
                  <c:v>0</c:v>
                </c:pt>
                <c:pt idx="4">
                  <c:v>0</c:v>
                </c:pt>
                <c:pt idx="5">
                  <c:v>0</c:v>
                </c:pt>
                <c:pt idx="6">
                  <c:v>0.1</c:v>
                </c:pt>
                <c:pt idx="7">
                  <c:v>0.44</c:v>
                </c:pt>
                <c:pt idx="8">
                  <c:v>0.51</c:v>
                </c:pt>
                <c:pt idx="9">
                  <c:v>0.56000000000000005</c:v>
                </c:pt>
                <c:pt idx="10">
                  <c:v>0.5</c:v>
                </c:pt>
                <c:pt idx="11">
                  <c:v>0.32</c:v>
                </c:pt>
              </c:numCache>
            </c:numRef>
          </c:val>
          <c:smooth val="0"/>
        </c:ser>
        <c:dLbls>
          <c:showLegendKey val="0"/>
          <c:showVal val="0"/>
          <c:showCatName val="0"/>
          <c:showSerName val="0"/>
          <c:showPercent val="0"/>
          <c:showBubbleSize val="0"/>
        </c:dLbls>
        <c:marker val="1"/>
        <c:smooth val="0"/>
        <c:axId val="268171624"/>
        <c:axId val="268171232"/>
      </c:lineChart>
      <c:catAx>
        <c:axId val="268171624"/>
        <c:scaling>
          <c:orientation val="minMax"/>
        </c:scaling>
        <c:delete val="0"/>
        <c:axPos val="b"/>
        <c:title>
          <c:tx>
            <c:rich>
              <a:bodyPr rot="0" spcFirstLastPara="1" vertOverflow="ellipsis" vert="horz" wrap="square" anchor="ctr" anchorCtr="1"/>
              <a:lstStyle/>
              <a:p>
                <a:pPr>
                  <a:defRPr sz="2400" b="0" i="0" u="none" strike="noStrike" kern="1200" baseline="0">
                    <a:solidFill>
                      <a:srgbClr val="274CFF"/>
                    </a:solidFill>
                    <a:latin typeface="Arial" panose="020B0604020202020204" pitchFamily="34" charset="0"/>
                    <a:ea typeface="+mn-ea"/>
                    <a:cs typeface="Arial" panose="020B0604020202020204" pitchFamily="34" charset="0"/>
                  </a:defRPr>
                </a:pPr>
                <a:r>
                  <a:rPr lang="en-US" sz="2400">
                    <a:solidFill>
                      <a:srgbClr val="274CFF"/>
                    </a:solidFill>
                  </a:rPr>
                  <a:t>Season Name</a:t>
                </a:r>
              </a:p>
            </c:rich>
          </c:tx>
          <c:layout/>
          <c:overlay val="0"/>
          <c:spPr>
            <a:noFill/>
            <a:ln>
              <a:noFill/>
            </a:ln>
            <a:effectLst/>
          </c:spPr>
          <c:txPr>
            <a:bodyPr rot="0" spcFirstLastPara="1" vertOverflow="ellipsis" vert="horz" wrap="square" anchor="ctr" anchorCtr="1"/>
            <a:lstStyle/>
            <a:p>
              <a:pPr>
                <a:defRPr sz="2400" b="0" i="0" u="none" strike="noStrike" kern="1200" baseline="0">
                  <a:solidFill>
                    <a:srgbClr val="274CFF"/>
                  </a:solidFill>
                  <a:latin typeface="Arial" panose="020B0604020202020204" pitchFamily="34" charset="0"/>
                  <a:ea typeface="+mn-ea"/>
                  <a:cs typeface="Arial" panose="020B0604020202020204" pitchFamily="34" charset="0"/>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ysClr val="windowText" lastClr="000000"/>
                </a:solidFill>
                <a:latin typeface="Arial" panose="020B0604020202020204" pitchFamily="34" charset="0"/>
                <a:ea typeface="+mn-ea"/>
                <a:cs typeface="Arial" panose="020B0604020202020204" pitchFamily="34" charset="0"/>
              </a:defRPr>
            </a:pPr>
            <a:endParaRPr lang="en-US"/>
          </a:p>
        </c:txPr>
        <c:crossAx val="268171232"/>
        <c:crosses val="autoZero"/>
        <c:auto val="1"/>
        <c:lblAlgn val="ctr"/>
        <c:lblOffset val="100"/>
        <c:noMultiLvlLbl val="0"/>
      </c:catAx>
      <c:valAx>
        <c:axId val="268171232"/>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2400" b="0" i="0" u="none" strike="noStrike" kern="1200" baseline="0">
                    <a:solidFill>
                      <a:srgbClr val="274CFF"/>
                    </a:solidFill>
                    <a:latin typeface="Arial" panose="020B0604020202020204" pitchFamily="34" charset="0"/>
                    <a:ea typeface="+mn-ea"/>
                    <a:cs typeface="Arial" panose="020B0604020202020204" pitchFamily="34" charset="0"/>
                  </a:defRPr>
                </a:pPr>
                <a:r>
                  <a:rPr lang="en-US" sz="2400" dirty="0">
                    <a:solidFill>
                      <a:srgbClr val="274CFF"/>
                    </a:solidFill>
                  </a:rPr>
                  <a:t>Net Evaporation (feet)</a:t>
                </a:r>
              </a:p>
            </c:rich>
          </c:tx>
          <c:layout>
            <c:manualLayout>
              <c:xMode val="edge"/>
              <c:yMode val="edge"/>
              <c:x val="1.4411288542203252E-2"/>
              <c:y val="0.15434017009556047"/>
            </c:manualLayout>
          </c:layout>
          <c:overlay val="0"/>
          <c:spPr>
            <a:noFill/>
            <a:ln>
              <a:noFill/>
            </a:ln>
            <a:effectLst/>
          </c:spPr>
          <c:txPr>
            <a:bodyPr rot="-5400000" spcFirstLastPara="1" vertOverflow="ellipsis" vert="horz" wrap="square" anchor="ctr" anchorCtr="1"/>
            <a:lstStyle/>
            <a:p>
              <a:pPr>
                <a:defRPr sz="2400" b="0" i="0" u="none" strike="noStrike" kern="1200" baseline="0">
                  <a:solidFill>
                    <a:srgbClr val="274CFF"/>
                  </a:solidFill>
                  <a:latin typeface="Arial" panose="020B0604020202020204" pitchFamily="34" charset="0"/>
                  <a:ea typeface="+mn-ea"/>
                  <a:cs typeface="Arial" panose="020B0604020202020204" pitchFamily="34" charset="0"/>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800" b="0" i="0" u="none" strike="noStrike" kern="1200" baseline="0">
                <a:solidFill>
                  <a:sysClr val="windowText" lastClr="000000"/>
                </a:solidFill>
                <a:latin typeface="Arial" panose="020B0604020202020204" pitchFamily="34" charset="0"/>
                <a:ea typeface="+mn-ea"/>
                <a:cs typeface="Arial" panose="020B0604020202020204" pitchFamily="34" charset="0"/>
              </a:defRPr>
            </a:pPr>
            <a:endParaRPr lang="en-US"/>
          </a:p>
        </c:txPr>
        <c:crossAx val="268171624"/>
        <c:crosses val="autoZero"/>
        <c:crossBetween val="between"/>
      </c:valAx>
      <c:spPr>
        <a:noFill/>
        <a:ln>
          <a:noFill/>
        </a:ln>
        <a:effectLst/>
      </c:spPr>
    </c:plotArea>
    <c:legend>
      <c:legendPos val="b"/>
      <c:layout>
        <c:manualLayout>
          <c:xMode val="edge"/>
          <c:yMode val="edge"/>
          <c:x val="0.64431034905683515"/>
          <c:y val="0.46525319849037572"/>
          <c:w val="0.33617178109745627"/>
          <c:h val="0.24052731726291224"/>
        </c:manualLayout>
      </c:layout>
      <c:overlay val="0"/>
      <c:spPr>
        <a:solidFill>
          <a:schemeClr val="bg1"/>
        </a:solidFill>
        <a:ln>
          <a:solidFill>
            <a:schemeClr val="tx1"/>
          </a:solidFill>
        </a:ln>
        <a:effectLst/>
      </c:spPr>
      <c:txPr>
        <a:bodyPr rot="0" spcFirstLastPara="1" vertOverflow="ellipsis" vert="horz" wrap="square" anchor="ctr" anchorCtr="1"/>
        <a:lstStyle/>
        <a:p>
          <a:pPr>
            <a:defRPr sz="2000" b="0" i="0" u="none" strike="noStrike" kern="1200" baseline="0">
              <a:solidFill>
                <a:sysClr val="windowText" lastClr="000000"/>
              </a:solidFill>
              <a:latin typeface="Arial" panose="020B0604020202020204" pitchFamily="34" charset="0"/>
              <a:ea typeface="+mn-ea"/>
              <a:cs typeface="Arial" panose="020B0604020202020204" pitchFamily="34" charset="0"/>
            </a:defRPr>
          </a:pPr>
          <a:endParaRPr lang="en-US"/>
        </a:p>
      </c:txPr>
    </c:legend>
    <c:plotVisOnly val="1"/>
    <c:dispBlanksAs val="gap"/>
    <c:showDLblsOverMax val="0"/>
  </c:chart>
  <c:spPr>
    <a:noFill/>
    <a:ln>
      <a:noFill/>
    </a:ln>
    <a:effectLst/>
  </c:spPr>
  <c:txPr>
    <a:bodyPr/>
    <a:lstStyle/>
    <a:p>
      <a:pPr>
        <a:defRPr sz="1800">
          <a:solidFill>
            <a:sysClr val="windowText" lastClr="000000"/>
          </a:solidFill>
          <a:latin typeface="Arial" panose="020B0604020202020204" pitchFamily="34" charset="0"/>
          <a:cs typeface="Arial" panose="020B0604020202020204" pitchFamily="34" charset="0"/>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173948586890537"/>
          <c:y val="2.8860390644078655E-2"/>
          <c:w val="0.78976486362450171"/>
          <c:h val="0.80901174362468387"/>
        </c:manualLayout>
      </c:layout>
      <c:scatterChart>
        <c:scatterStyle val="smoothMarker"/>
        <c:varyColors val="0"/>
        <c:ser>
          <c:idx val="1"/>
          <c:order val="0"/>
          <c:tx>
            <c:v>UDWR: Stage-Capacity</c:v>
          </c:tx>
          <c:spPr>
            <a:ln w="38100" cap="rnd">
              <a:solidFill>
                <a:schemeClr val="accent2"/>
              </a:solidFill>
              <a:round/>
            </a:ln>
            <a:effectLst/>
          </c:spPr>
          <c:marker>
            <c:symbol val="circle"/>
            <c:size val="5"/>
            <c:spPr>
              <a:solidFill>
                <a:schemeClr val="accent2"/>
              </a:solidFill>
              <a:ln w="38100">
                <a:solidFill>
                  <a:schemeClr val="accent2"/>
                </a:solidFill>
              </a:ln>
              <a:effectLst/>
            </c:spPr>
          </c:marker>
          <c:xVal>
            <c:numRef>
              <c:f>Hurum!$L$23:$L$35</c:f>
              <c:numCache>
                <c:formatCode>General</c:formatCode>
                <c:ptCount val="13"/>
                <c:pt idx="0">
                  <c:v>0</c:v>
                </c:pt>
                <c:pt idx="1">
                  <c:v>81.849999999999994</c:v>
                </c:pt>
                <c:pt idx="2">
                  <c:v>1218.23</c:v>
                </c:pt>
                <c:pt idx="3">
                  <c:v>2568.35</c:v>
                </c:pt>
                <c:pt idx="4">
                  <c:v>4120.1000000000004</c:v>
                </c:pt>
                <c:pt idx="5">
                  <c:v>5861.35</c:v>
                </c:pt>
                <c:pt idx="6">
                  <c:v>7772.98</c:v>
                </c:pt>
                <c:pt idx="7">
                  <c:v>9835.85</c:v>
                </c:pt>
                <c:pt idx="8">
                  <c:v>12031.1</c:v>
                </c:pt>
                <c:pt idx="9">
                  <c:v>14339.85</c:v>
                </c:pt>
                <c:pt idx="10">
                  <c:v>15244.61</c:v>
                </c:pt>
                <c:pt idx="11">
                  <c:v>15760</c:v>
                </c:pt>
                <c:pt idx="12">
                  <c:v>16240</c:v>
                </c:pt>
              </c:numCache>
            </c:numRef>
          </c:xVal>
          <c:yVal>
            <c:numRef>
              <c:f>Hurum!$K$23:$K$35</c:f>
              <c:numCache>
                <c:formatCode>General</c:formatCode>
                <c:ptCount val="13"/>
                <c:pt idx="0">
                  <c:v>4629.6000000000004</c:v>
                </c:pt>
                <c:pt idx="1">
                  <c:v>4630</c:v>
                </c:pt>
                <c:pt idx="2">
                  <c:v>4635</c:v>
                </c:pt>
                <c:pt idx="3">
                  <c:v>4640</c:v>
                </c:pt>
                <c:pt idx="4">
                  <c:v>4645</c:v>
                </c:pt>
                <c:pt idx="5">
                  <c:v>4650</c:v>
                </c:pt>
                <c:pt idx="6">
                  <c:v>4655</c:v>
                </c:pt>
                <c:pt idx="7">
                  <c:v>4660</c:v>
                </c:pt>
                <c:pt idx="8">
                  <c:v>4665</c:v>
                </c:pt>
                <c:pt idx="9">
                  <c:v>4670</c:v>
                </c:pt>
                <c:pt idx="10">
                  <c:v>4671.8999999999996</c:v>
                </c:pt>
                <c:pt idx="11">
                  <c:v>4673</c:v>
                </c:pt>
                <c:pt idx="12">
                  <c:v>4674</c:v>
                </c:pt>
              </c:numCache>
            </c:numRef>
          </c:yVal>
          <c:smooth val="1"/>
        </c:ser>
        <c:ser>
          <c:idx val="0"/>
          <c:order val="1"/>
          <c:tx>
            <c:v>WEAP: Elevation-Storage</c:v>
          </c:tx>
          <c:spPr>
            <a:ln w="38100" cap="rnd">
              <a:solidFill>
                <a:schemeClr val="tx1"/>
              </a:solidFill>
              <a:round/>
            </a:ln>
            <a:effectLst/>
          </c:spPr>
          <c:marker>
            <c:symbol val="circle"/>
            <c:size val="5"/>
            <c:spPr>
              <a:solidFill>
                <a:schemeClr val="tx1"/>
              </a:solidFill>
              <a:ln w="38100">
                <a:solidFill>
                  <a:schemeClr val="tx1"/>
                </a:solidFill>
              </a:ln>
              <a:effectLst/>
            </c:spPr>
          </c:marker>
          <c:xVal>
            <c:numRef>
              <c:f>Hurum!$J$23:$J$40</c:f>
              <c:numCache>
                <c:formatCode>General</c:formatCode>
                <c:ptCount val="18"/>
                <c:pt idx="0">
                  <c:v>0</c:v>
                </c:pt>
                <c:pt idx="1">
                  <c:v>130</c:v>
                </c:pt>
                <c:pt idx="2">
                  <c:v>649</c:v>
                </c:pt>
                <c:pt idx="3">
                  <c:v>1739</c:v>
                </c:pt>
                <c:pt idx="4">
                  <c:v>3456</c:v>
                </c:pt>
                <c:pt idx="5">
                  <c:v>5937</c:v>
                </c:pt>
                <c:pt idx="6">
                  <c:v>9236</c:v>
                </c:pt>
                <c:pt idx="7">
                  <c:v>13206</c:v>
                </c:pt>
                <c:pt idx="8">
                  <c:v>17721</c:v>
                </c:pt>
                <c:pt idx="9">
                  <c:v>18684</c:v>
                </c:pt>
                <c:pt idx="10">
                  <c:v>22600</c:v>
                </c:pt>
                <c:pt idx="11">
                  <c:v>28100</c:v>
                </c:pt>
                <c:pt idx="12">
                  <c:v>34100</c:v>
                </c:pt>
                <c:pt idx="13">
                  <c:v>40700</c:v>
                </c:pt>
                <c:pt idx="14">
                  <c:v>47900</c:v>
                </c:pt>
                <c:pt idx="15">
                  <c:v>55800</c:v>
                </c:pt>
                <c:pt idx="16">
                  <c:v>64500</c:v>
                </c:pt>
                <c:pt idx="17">
                  <c:v>73900</c:v>
                </c:pt>
              </c:numCache>
            </c:numRef>
          </c:xVal>
          <c:yVal>
            <c:numRef>
              <c:f>Hurum!$I$23:$I$40</c:f>
              <c:numCache>
                <c:formatCode>General</c:formatCode>
                <c:ptCount val="18"/>
                <c:pt idx="0">
                  <c:v>4590</c:v>
                </c:pt>
                <c:pt idx="1">
                  <c:v>4600</c:v>
                </c:pt>
                <c:pt idx="2">
                  <c:v>4610</c:v>
                </c:pt>
                <c:pt idx="3">
                  <c:v>4620</c:v>
                </c:pt>
                <c:pt idx="4">
                  <c:v>4630</c:v>
                </c:pt>
                <c:pt idx="5">
                  <c:v>4640</c:v>
                </c:pt>
                <c:pt idx="6">
                  <c:v>4650</c:v>
                </c:pt>
                <c:pt idx="7">
                  <c:v>4660</c:v>
                </c:pt>
                <c:pt idx="8">
                  <c:v>4670</c:v>
                </c:pt>
                <c:pt idx="9">
                  <c:v>4672</c:v>
                </c:pt>
                <c:pt idx="10">
                  <c:v>4680</c:v>
                </c:pt>
                <c:pt idx="11">
                  <c:v>4690</c:v>
                </c:pt>
                <c:pt idx="12">
                  <c:v>4700</c:v>
                </c:pt>
                <c:pt idx="13">
                  <c:v>4710</c:v>
                </c:pt>
                <c:pt idx="14">
                  <c:v>4720</c:v>
                </c:pt>
                <c:pt idx="15">
                  <c:v>4730</c:v>
                </c:pt>
                <c:pt idx="16">
                  <c:v>4740</c:v>
                </c:pt>
                <c:pt idx="17">
                  <c:v>4750</c:v>
                </c:pt>
              </c:numCache>
            </c:numRef>
          </c:yVal>
          <c:smooth val="1"/>
        </c:ser>
        <c:dLbls>
          <c:showLegendKey val="0"/>
          <c:showVal val="0"/>
          <c:showCatName val="0"/>
          <c:showSerName val="0"/>
          <c:showPercent val="0"/>
          <c:showBubbleSize val="0"/>
        </c:dLbls>
        <c:axId val="268168880"/>
        <c:axId val="268169664"/>
      </c:scatterChart>
      <c:valAx>
        <c:axId val="268168880"/>
        <c:scaling>
          <c:orientation val="minMax"/>
          <c:min val="0"/>
        </c:scaling>
        <c:delete val="0"/>
        <c:axPos val="b"/>
        <c:title>
          <c:tx>
            <c:rich>
              <a:bodyPr rot="0" spcFirstLastPara="1" vertOverflow="ellipsis" vert="horz" wrap="square" anchor="ctr" anchorCtr="1"/>
              <a:lstStyle/>
              <a:p>
                <a:pPr>
                  <a:defRPr sz="1800" b="0" i="0" u="none" strike="noStrike" kern="1200" baseline="0">
                    <a:solidFill>
                      <a:schemeClr val="tx2">
                        <a:lumMod val="60000"/>
                        <a:lumOff val="40000"/>
                      </a:schemeClr>
                    </a:solidFill>
                    <a:latin typeface="Arial" panose="020B0604020202020204" pitchFamily="34" charset="0"/>
                    <a:ea typeface="+mn-ea"/>
                    <a:cs typeface="Arial" panose="020B0604020202020204" pitchFamily="34" charset="0"/>
                  </a:defRPr>
                </a:pPr>
                <a:r>
                  <a:rPr lang="en-US" sz="1800">
                    <a:solidFill>
                      <a:schemeClr val="tx2">
                        <a:lumMod val="60000"/>
                        <a:lumOff val="40000"/>
                      </a:schemeClr>
                    </a:solidFill>
                  </a:rPr>
                  <a:t>Volume (AF)</a:t>
                </a:r>
              </a:p>
            </c:rich>
          </c:tx>
          <c:layout/>
          <c:overlay val="0"/>
          <c:spPr>
            <a:noFill/>
            <a:ln>
              <a:noFill/>
            </a:ln>
            <a:effectLst/>
          </c:spPr>
          <c:txPr>
            <a:bodyPr rot="0" spcFirstLastPara="1" vertOverflow="ellipsis" vert="horz" wrap="square" anchor="ctr" anchorCtr="1"/>
            <a:lstStyle/>
            <a:p>
              <a:pPr>
                <a:defRPr sz="1800" b="0" i="0" u="none" strike="noStrike" kern="1200" baseline="0">
                  <a:solidFill>
                    <a:schemeClr val="tx2">
                      <a:lumMod val="60000"/>
                      <a:lumOff val="40000"/>
                    </a:schemeClr>
                  </a:solidFill>
                  <a:latin typeface="Arial" panose="020B0604020202020204" pitchFamily="34" charset="0"/>
                  <a:ea typeface="+mn-ea"/>
                  <a:cs typeface="Arial" panose="020B0604020202020204" pitchFamily="34" charset="0"/>
                </a:defRPr>
              </a:pPr>
              <a:endParaRPr lang="en-US"/>
            </a:p>
          </c:txPr>
        </c:title>
        <c:numFmt formatCode="#,##0" sourceLinked="0"/>
        <c:majorTickMark val="out"/>
        <c:minorTickMark val="in"/>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600" b="0" i="0" u="none" strike="noStrike" kern="1200" baseline="0">
                <a:solidFill>
                  <a:sysClr val="windowText" lastClr="000000"/>
                </a:solidFill>
                <a:latin typeface="Arial" panose="020B0604020202020204" pitchFamily="34" charset="0"/>
                <a:ea typeface="+mn-ea"/>
                <a:cs typeface="Arial" panose="020B0604020202020204" pitchFamily="34" charset="0"/>
              </a:defRPr>
            </a:pPr>
            <a:endParaRPr lang="en-US"/>
          </a:p>
        </c:txPr>
        <c:crossAx val="268169664"/>
        <c:crosses val="autoZero"/>
        <c:crossBetween val="midCat"/>
        <c:majorUnit val="20000"/>
        <c:minorUnit val="5000"/>
      </c:valAx>
      <c:valAx>
        <c:axId val="26816966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800" b="0" i="0" u="none" strike="noStrike" kern="1200" baseline="0">
                    <a:solidFill>
                      <a:schemeClr val="tx2">
                        <a:lumMod val="60000"/>
                        <a:lumOff val="40000"/>
                      </a:schemeClr>
                    </a:solidFill>
                    <a:latin typeface="Arial" panose="020B0604020202020204" pitchFamily="34" charset="0"/>
                    <a:ea typeface="+mn-ea"/>
                    <a:cs typeface="Arial" panose="020B0604020202020204" pitchFamily="34" charset="0"/>
                  </a:defRPr>
                </a:pPr>
                <a:r>
                  <a:rPr lang="en-US" sz="1800">
                    <a:solidFill>
                      <a:schemeClr val="tx2">
                        <a:lumMod val="60000"/>
                        <a:lumOff val="40000"/>
                      </a:schemeClr>
                    </a:solidFill>
                  </a:rPr>
                  <a:t>Elevation (ft)</a:t>
                </a:r>
              </a:p>
            </c:rich>
          </c:tx>
          <c:layout/>
          <c:overlay val="0"/>
          <c:spPr>
            <a:noFill/>
            <a:ln>
              <a:noFill/>
            </a:ln>
            <a:effectLst/>
          </c:spPr>
          <c:txPr>
            <a:bodyPr rot="-5400000" spcFirstLastPara="1" vertOverflow="ellipsis" vert="horz" wrap="square" anchor="ctr" anchorCtr="1"/>
            <a:lstStyle/>
            <a:p>
              <a:pPr>
                <a:defRPr sz="1800" b="0" i="0" u="none" strike="noStrike" kern="1200" baseline="0">
                  <a:solidFill>
                    <a:schemeClr val="tx2">
                      <a:lumMod val="60000"/>
                      <a:lumOff val="40000"/>
                    </a:schemeClr>
                  </a:solidFill>
                  <a:latin typeface="Arial" panose="020B0604020202020204" pitchFamily="34" charset="0"/>
                  <a:ea typeface="+mn-ea"/>
                  <a:cs typeface="Arial" panose="020B0604020202020204" pitchFamily="3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600" b="0" i="0" u="none" strike="noStrike" kern="1200" baseline="0">
                <a:solidFill>
                  <a:sysClr val="windowText" lastClr="000000"/>
                </a:solidFill>
                <a:latin typeface="Arial" panose="020B0604020202020204" pitchFamily="34" charset="0"/>
                <a:ea typeface="+mn-ea"/>
                <a:cs typeface="Arial" panose="020B0604020202020204" pitchFamily="34" charset="0"/>
              </a:defRPr>
            </a:pPr>
            <a:endParaRPr lang="en-US"/>
          </a:p>
        </c:txPr>
        <c:crossAx val="268168880"/>
        <c:crosses val="autoZero"/>
        <c:crossBetween val="midCat"/>
      </c:valAx>
      <c:spPr>
        <a:noFill/>
        <a:ln>
          <a:noFill/>
        </a:ln>
        <a:effectLst/>
      </c:spPr>
    </c:plotArea>
    <c:legend>
      <c:legendPos val="t"/>
      <c:layout>
        <c:manualLayout>
          <c:xMode val="edge"/>
          <c:yMode val="edge"/>
          <c:x val="0.15748603503570158"/>
          <c:y val="4.7312798132508424E-2"/>
          <c:w val="0.40580924177275768"/>
          <c:h val="0.1935950191321581"/>
        </c:manualLayout>
      </c:layout>
      <c:overlay val="0"/>
      <c:spPr>
        <a:solidFill>
          <a:schemeClr val="bg1"/>
        </a:solidFill>
        <a:ln>
          <a:solidFill>
            <a:schemeClr val="tx1"/>
          </a:solidFill>
        </a:ln>
        <a:effectLst/>
      </c:spPr>
      <c:txPr>
        <a:bodyPr rot="0" spcFirstLastPara="1" vertOverflow="ellipsis" vert="horz" wrap="square" anchor="ctr" anchorCtr="1"/>
        <a:lstStyle/>
        <a:p>
          <a:pPr>
            <a:defRPr sz="1600" b="1" i="0" u="none" strike="noStrike" kern="1200" baseline="0">
              <a:solidFill>
                <a:sysClr val="windowText" lastClr="000000"/>
              </a:solidFill>
              <a:latin typeface="Arial" panose="020B0604020202020204" pitchFamily="34" charset="0"/>
              <a:ea typeface="+mn-ea"/>
              <a:cs typeface="Arial" panose="020B0604020202020204" pitchFamily="34" charset="0"/>
            </a:defRPr>
          </a:pPr>
          <a:endParaRPr lang="en-US"/>
        </a:p>
      </c:txPr>
    </c:legend>
    <c:plotVisOnly val="1"/>
    <c:dispBlanksAs val="gap"/>
    <c:showDLblsOverMax val="0"/>
  </c:chart>
  <c:spPr>
    <a:solidFill>
      <a:schemeClr val="bg1"/>
    </a:solidFill>
    <a:ln>
      <a:solidFill>
        <a:schemeClr val="tx1"/>
      </a:solidFill>
    </a:ln>
    <a:effectLst/>
  </c:spPr>
  <c:txPr>
    <a:bodyPr/>
    <a:lstStyle/>
    <a:p>
      <a:pPr>
        <a:defRPr sz="1600">
          <a:solidFill>
            <a:sysClr val="windowText" lastClr="000000"/>
          </a:solidFill>
          <a:latin typeface="Arial" panose="020B0604020202020204" pitchFamily="34" charset="0"/>
          <a:cs typeface="Arial" panose="020B0604020202020204" pitchFamily="34" charset="0"/>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4879013958657353"/>
          <c:y val="2.8450683443686668E-2"/>
          <c:w val="0.78758371815735695"/>
          <c:h val="0.81037184528414596"/>
        </c:manualLayout>
      </c:layout>
      <c:scatterChart>
        <c:scatterStyle val="smoothMarker"/>
        <c:varyColors val="0"/>
        <c:ser>
          <c:idx val="1"/>
          <c:order val="0"/>
          <c:tx>
            <c:v>UDWR: Stage-Capacity</c:v>
          </c:tx>
          <c:spPr>
            <a:ln w="38100" cap="rnd">
              <a:solidFill>
                <a:schemeClr val="accent2"/>
              </a:solidFill>
              <a:round/>
            </a:ln>
            <a:effectLst/>
          </c:spPr>
          <c:marker>
            <c:symbol val="circle"/>
            <c:size val="5"/>
            <c:spPr>
              <a:solidFill>
                <a:schemeClr val="accent2"/>
              </a:solidFill>
              <a:ln w="31750">
                <a:solidFill>
                  <a:schemeClr val="accent2"/>
                </a:solidFill>
              </a:ln>
              <a:effectLst/>
            </c:spPr>
          </c:marker>
          <c:xVal>
            <c:numRef>
              <c:f>Hurum!$L$23:$L$35</c:f>
              <c:numCache>
                <c:formatCode>General</c:formatCode>
                <c:ptCount val="13"/>
                <c:pt idx="0">
                  <c:v>0</c:v>
                </c:pt>
                <c:pt idx="1">
                  <c:v>81.849999999999994</c:v>
                </c:pt>
                <c:pt idx="2">
                  <c:v>1218.23</c:v>
                </c:pt>
                <c:pt idx="3">
                  <c:v>2568.35</c:v>
                </c:pt>
                <c:pt idx="4">
                  <c:v>4120.1000000000004</c:v>
                </c:pt>
                <c:pt idx="5">
                  <c:v>5861.35</c:v>
                </c:pt>
                <c:pt idx="6">
                  <c:v>7772.98</c:v>
                </c:pt>
                <c:pt idx="7">
                  <c:v>9835.85</c:v>
                </c:pt>
                <c:pt idx="8">
                  <c:v>12031.1</c:v>
                </c:pt>
                <c:pt idx="9">
                  <c:v>14339.85</c:v>
                </c:pt>
                <c:pt idx="10">
                  <c:v>15244.61</c:v>
                </c:pt>
                <c:pt idx="11">
                  <c:v>15760</c:v>
                </c:pt>
                <c:pt idx="12">
                  <c:v>16240</c:v>
                </c:pt>
              </c:numCache>
            </c:numRef>
          </c:xVal>
          <c:yVal>
            <c:numRef>
              <c:f>Hurum!$K$23:$K$35</c:f>
              <c:numCache>
                <c:formatCode>General</c:formatCode>
                <c:ptCount val="13"/>
                <c:pt idx="0">
                  <c:v>4629.6000000000004</c:v>
                </c:pt>
                <c:pt idx="1">
                  <c:v>4630</c:v>
                </c:pt>
                <c:pt idx="2">
                  <c:v>4635</c:v>
                </c:pt>
                <c:pt idx="3">
                  <c:v>4640</c:v>
                </c:pt>
                <c:pt idx="4">
                  <c:v>4645</c:v>
                </c:pt>
                <c:pt idx="5">
                  <c:v>4650</c:v>
                </c:pt>
                <c:pt idx="6">
                  <c:v>4655</c:v>
                </c:pt>
                <c:pt idx="7">
                  <c:v>4660</c:v>
                </c:pt>
                <c:pt idx="8">
                  <c:v>4665</c:v>
                </c:pt>
                <c:pt idx="9">
                  <c:v>4670</c:v>
                </c:pt>
                <c:pt idx="10">
                  <c:v>4671.8999999999996</c:v>
                </c:pt>
                <c:pt idx="11">
                  <c:v>4673</c:v>
                </c:pt>
                <c:pt idx="12">
                  <c:v>4674</c:v>
                </c:pt>
              </c:numCache>
            </c:numRef>
          </c:yVal>
          <c:smooth val="1"/>
        </c:ser>
        <c:ser>
          <c:idx val="0"/>
          <c:order val="1"/>
          <c:tx>
            <c:v>WEAP: Elevation-Storage</c:v>
          </c:tx>
          <c:spPr>
            <a:ln w="38100" cap="rnd">
              <a:solidFill>
                <a:schemeClr val="tx1"/>
              </a:solidFill>
              <a:round/>
            </a:ln>
            <a:effectLst/>
          </c:spPr>
          <c:marker>
            <c:symbol val="circle"/>
            <c:size val="5"/>
            <c:spPr>
              <a:solidFill>
                <a:schemeClr val="tx1"/>
              </a:solidFill>
              <a:ln w="38100">
                <a:solidFill>
                  <a:schemeClr val="tx1"/>
                </a:solidFill>
              </a:ln>
              <a:effectLst/>
            </c:spPr>
          </c:marker>
          <c:xVal>
            <c:numRef>
              <c:f>Hurum!$J$23:$J$40</c:f>
              <c:numCache>
                <c:formatCode>General</c:formatCode>
                <c:ptCount val="18"/>
                <c:pt idx="0">
                  <c:v>0</c:v>
                </c:pt>
                <c:pt idx="1">
                  <c:v>130</c:v>
                </c:pt>
                <c:pt idx="2">
                  <c:v>649</c:v>
                </c:pt>
                <c:pt idx="3">
                  <c:v>1739</c:v>
                </c:pt>
                <c:pt idx="4">
                  <c:v>3456</c:v>
                </c:pt>
                <c:pt idx="5">
                  <c:v>5937</c:v>
                </c:pt>
                <c:pt idx="6">
                  <c:v>9236</c:v>
                </c:pt>
                <c:pt idx="7">
                  <c:v>13206</c:v>
                </c:pt>
                <c:pt idx="8">
                  <c:v>17721</c:v>
                </c:pt>
                <c:pt idx="9">
                  <c:v>18684</c:v>
                </c:pt>
                <c:pt idx="10">
                  <c:v>22600</c:v>
                </c:pt>
                <c:pt idx="11">
                  <c:v>28100</c:v>
                </c:pt>
                <c:pt idx="12">
                  <c:v>34100</c:v>
                </c:pt>
                <c:pt idx="13">
                  <c:v>40700</c:v>
                </c:pt>
                <c:pt idx="14">
                  <c:v>47900</c:v>
                </c:pt>
                <c:pt idx="15">
                  <c:v>55800</c:v>
                </c:pt>
                <c:pt idx="16">
                  <c:v>64500</c:v>
                </c:pt>
                <c:pt idx="17">
                  <c:v>73900</c:v>
                </c:pt>
              </c:numCache>
            </c:numRef>
          </c:xVal>
          <c:yVal>
            <c:numRef>
              <c:f>Hurum!$I$23:$I$40</c:f>
              <c:numCache>
                <c:formatCode>General</c:formatCode>
                <c:ptCount val="18"/>
                <c:pt idx="0">
                  <c:v>4590</c:v>
                </c:pt>
                <c:pt idx="1">
                  <c:v>4600</c:v>
                </c:pt>
                <c:pt idx="2">
                  <c:v>4610</c:v>
                </c:pt>
                <c:pt idx="3">
                  <c:v>4620</c:v>
                </c:pt>
                <c:pt idx="4">
                  <c:v>4630</c:v>
                </c:pt>
                <c:pt idx="5">
                  <c:v>4640</c:v>
                </c:pt>
                <c:pt idx="6">
                  <c:v>4650</c:v>
                </c:pt>
                <c:pt idx="7">
                  <c:v>4660</c:v>
                </c:pt>
                <c:pt idx="8">
                  <c:v>4670</c:v>
                </c:pt>
                <c:pt idx="9">
                  <c:v>4672</c:v>
                </c:pt>
                <c:pt idx="10">
                  <c:v>4680</c:v>
                </c:pt>
                <c:pt idx="11">
                  <c:v>4690</c:v>
                </c:pt>
                <c:pt idx="12">
                  <c:v>4700</c:v>
                </c:pt>
                <c:pt idx="13">
                  <c:v>4710</c:v>
                </c:pt>
                <c:pt idx="14">
                  <c:v>4720</c:v>
                </c:pt>
                <c:pt idx="15">
                  <c:v>4730</c:v>
                </c:pt>
                <c:pt idx="16">
                  <c:v>4740</c:v>
                </c:pt>
                <c:pt idx="17">
                  <c:v>4750</c:v>
                </c:pt>
              </c:numCache>
            </c:numRef>
          </c:yVal>
          <c:smooth val="1"/>
        </c:ser>
        <c:dLbls>
          <c:showLegendKey val="0"/>
          <c:showVal val="0"/>
          <c:showCatName val="0"/>
          <c:showSerName val="0"/>
          <c:showPercent val="0"/>
          <c:showBubbleSize val="0"/>
        </c:dLbls>
        <c:axId val="306037496"/>
        <c:axId val="306033576"/>
      </c:scatterChart>
      <c:valAx>
        <c:axId val="306037496"/>
        <c:scaling>
          <c:orientation val="minMax"/>
          <c:max val="20000"/>
          <c:min val="0"/>
        </c:scaling>
        <c:delete val="0"/>
        <c:axPos val="b"/>
        <c:title>
          <c:tx>
            <c:rich>
              <a:bodyPr rot="0" spcFirstLastPara="1" vertOverflow="ellipsis" vert="horz" wrap="square" anchor="ctr" anchorCtr="1"/>
              <a:lstStyle/>
              <a:p>
                <a:pPr>
                  <a:defRPr sz="1800" b="0" i="0" u="none" strike="noStrike" kern="1200" baseline="0">
                    <a:solidFill>
                      <a:srgbClr val="274CFF"/>
                    </a:solidFill>
                    <a:latin typeface="Arial" panose="020B0604020202020204" pitchFamily="34" charset="0"/>
                    <a:ea typeface="+mn-ea"/>
                    <a:cs typeface="Arial" panose="020B0604020202020204" pitchFamily="34" charset="0"/>
                  </a:defRPr>
                </a:pPr>
                <a:r>
                  <a:rPr lang="en-US" sz="1800">
                    <a:solidFill>
                      <a:srgbClr val="274CFF"/>
                    </a:solidFill>
                  </a:rPr>
                  <a:t>Volume (AF)</a:t>
                </a:r>
              </a:p>
            </c:rich>
          </c:tx>
          <c:layout/>
          <c:overlay val="0"/>
          <c:spPr>
            <a:noFill/>
            <a:ln>
              <a:noFill/>
            </a:ln>
            <a:effectLst/>
          </c:spPr>
          <c:txPr>
            <a:bodyPr rot="0" spcFirstLastPara="1" vertOverflow="ellipsis" vert="horz" wrap="square" anchor="ctr" anchorCtr="1"/>
            <a:lstStyle/>
            <a:p>
              <a:pPr>
                <a:defRPr sz="1800" b="0" i="0" u="none" strike="noStrike" kern="1200" baseline="0">
                  <a:solidFill>
                    <a:srgbClr val="274CFF"/>
                  </a:solidFill>
                  <a:latin typeface="Arial" panose="020B0604020202020204" pitchFamily="34" charset="0"/>
                  <a:ea typeface="+mn-ea"/>
                  <a:cs typeface="Arial" panose="020B0604020202020204" pitchFamily="34" charset="0"/>
                </a:defRPr>
              </a:pPr>
              <a:endParaRPr lang="en-US"/>
            </a:p>
          </c:txPr>
        </c:title>
        <c:numFmt formatCode="#,##0" sourceLinked="0"/>
        <c:majorTickMark val="out"/>
        <c:minorTickMark val="in"/>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600" b="0" i="0" u="none" strike="noStrike" kern="1200" baseline="0">
                <a:solidFill>
                  <a:sysClr val="windowText" lastClr="000000"/>
                </a:solidFill>
                <a:latin typeface="Arial" panose="020B0604020202020204" pitchFamily="34" charset="0"/>
                <a:ea typeface="+mn-ea"/>
                <a:cs typeface="Arial" panose="020B0604020202020204" pitchFamily="34" charset="0"/>
              </a:defRPr>
            </a:pPr>
            <a:endParaRPr lang="en-US"/>
          </a:p>
        </c:txPr>
        <c:crossAx val="306033576"/>
        <c:crosses val="autoZero"/>
        <c:crossBetween val="midCat"/>
        <c:majorUnit val="5000"/>
        <c:minorUnit val="1000"/>
      </c:valAx>
      <c:valAx>
        <c:axId val="30603357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800" b="0" i="0" u="none" strike="noStrike" kern="1200" baseline="0">
                    <a:solidFill>
                      <a:srgbClr val="274CFF"/>
                    </a:solidFill>
                    <a:latin typeface="Arial" panose="020B0604020202020204" pitchFamily="34" charset="0"/>
                    <a:ea typeface="+mn-ea"/>
                    <a:cs typeface="Arial" panose="020B0604020202020204" pitchFamily="34" charset="0"/>
                  </a:defRPr>
                </a:pPr>
                <a:r>
                  <a:rPr lang="en-US" sz="1800">
                    <a:solidFill>
                      <a:srgbClr val="274CFF"/>
                    </a:solidFill>
                  </a:rPr>
                  <a:t>Elevation (ft)</a:t>
                </a:r>
              </a:p>
            </c:rich>
          </c:tx>
          <c:layout/>
          <c:overlay val="0"/>
          <c:spPr>
            <a:noFill/>
            <a:ln>
              <a:noFill/>
            </a:ln>
            <a:effectLst/>
          </c:spPr>
          <c:txPr>
            <a:bodyPr rot="-5400000" spcFirstLastPara="1" vertOverflow="ellipsis" vert="horz" wrap="square" anchor="ctr" anchorCtr="1"/>
            <a:lstStyle/>
            <a:p>
              <a:pPr>
                <a:defRPr sz="1800" b="0" i="0" u="none" strike="noStrike" kern="1200" baseline="0">
                  <a:solidFill>
                    <a:srgbClr val="274CFF"/>
                  </a:solidFill>
                  <a:latin typeface="Arial" panose="020B0604020202020204" pitchFamily="34" charset="0"/>
                  <a:ea typeface="+mn-ea"/>
                  <a:cs typeface="Arial" panose="020B0604020202020204" pitchFamily="3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600" b="0" i="0" u="none" strike="noStrike" kern="1200" baseline="0">
                <a:solidFill>
                  <a:sysClr val="windowText" lastClr="000000"/>
                </a:solidFill>
                <a:latin typeface="Arial" panose="020B0604020202020204" pitchFamily="34" charset="0"/>
                <a:ea typeface="+mn-ea"/>
                <a:cs typeface="Arial" panose="020B0604020202020204" pitchFamily="34" charset="0"/>
              </a:defRPr>
            </a:pPr>
            <a:endParaRPr lang="en-US"/>
          </a:p>
        </c:txPr>
        <c:crossAx val="306037496"/>
        <c:crosses val="autoZero"/>
        <c:crossBetween val="midCat"/>
      </c:valAx>
      <c:spPr>
        <a:noFill/>
        <a:ln>
          <a:noFill/>
        </a:ln>
        <a:effectLst/>
      </c:spPr>
    </c:plotArea>
    <c:legend>
      <c:legendPos val="t"/>
      <c:layout>
        <c:manualLayout>
          <c:xMode val="edge"/>
          <c:yMode val="edge"/>
          <c:x val="0.15760909865580813"/>
          <c:y val="4.2230614063707594E-2"/>
          <c:w val="0.40580924177275768"/>
          <c:h val="0.1935950191321581"/>
        </c:manualLayout>
      </c:layout>
      <c:overlay val="0"/>
      <c:spPr>
        <a:solidFill>
          <a:schemeClr val="bg1"/>
        </a:solidFill>
        <a:ln>
          <a:solidFill>
            <a:schemeClr val="tx1"/>
          </a:solidFill>
        </a:ln>
        <a:effectLst/>
      </c:spPr>
      <c:txPr>
        <a:bodyPr rot="0" spcFirstLastPara="1" vertOverflow="ellipsis" vert="horz" wrap="square" anchor="ctr" anchorCtr="1"/>
        <a:lstStyle/>
        <a:p>
          <a:pPr>
            <a:defRPr sz="1600" b="1" i="0" u="none" strike="noStrike" kern="1200" baseline="0">
              <a:solidFill>
                <a:sysClr val="windowText" lastClr="000000"/>
              </a:solidFill>
              <a:latin typeface="Arial" panose="020B0604020202020204" pitchFamily="34" charset="0"/>
              <a:ea typeface="+mn-ea"/>
              <a:cs typeface="Arial" panose="020B0604020202020204" pitchFamily="34" charset="0"/>
            </a:defRPr>
          </a:pPr>
          <a:endParaRPr lang="en-US"/>
        </a:p>
      </c:txPr>
    </c:legend>
    <c:plotVisOnly val="1"/>
    <c:dispBlanksAs val="gap"/>
    <c:showDLblsOverMax val="0"/>
  </c:chart>
  <c:spPr>
    <a:solidFill>
      <a:schemeClr val="bg1"/>
    </a:solidFill>
    <a:ln>
      <a:solidFill>
        <a:schemeClr val="tx1"/>
      </a:solidFill>
    </a:ln>
    <a:effectLst/>
  </c:spPr>
  <c:txPr>
    <a:bodyPr/>
    <a:lstStyle/>
    <a:p>
      <a:pPr>
        <a:defRPr sz="1600">
          <a:solidFill>
            <a:sysClr val="windowText" lastClr="000000"/>
          </a:solidFill>
          <a:latin typeface="Arial" panose="020B0604020202020204" pitchFamily="34" charset="0"/>
          <a:cs typeface="Arial" panose="020B0604020202020204" pitchFamily="34" charset="0"/>
        </a:defRPr>
      </a:pPr>
      <a:endParaRPr lang="en-US"/>
    </a:p>
  </c:txPr>
  <c:externalData r:id="rId3">
    <c:autoUpdate val="0"/>
  </c:externalData>
  <c:userShapes r:id="rId4"/>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439742816875788"/>
          <c:y val="4.1248290794249569E-2"/>
          <c:w val="0.7277955058249298"/>
          <c:h val="0.77771511633228585"/>
        </c:manualLayout>
      </c:layout>
      <c:scatterChart>
        <c:scatterStyle val="lineMarker"/>
        <c:varyColors val="0"/>
        <c:ser>
          <c:idx val="1"/>
          <c:order val="0"/>
          <c:tx>
            <c:v>USU WASH Model (2017): DemandReq</c:v>
          </c:tx>
          <c:spPr>
            <a:ln w="44450" cap="rnd">
              <a:solidFill>
                <a:schemeClr val="tx1"/>
              </a:solidFill>
              <a:round/>
            </a:ln>
            <a:effectLst/>
          </c:spPr>
          <c:marker>
            <c:symbol val="circle"/>
            <c:size val="5"/>
            <c:spPr>
              <a:solidFill>
                <a:schemeClr val="tx1"/>
              </a:solidFill>
              <a:ln w="50800">
                <a:solidFill>
                  <a:schemeClr val="tx1"/>
                </a:solidFill>
              </a:ln>
              <a:effectLst/>
            </c:spPr>
          </c:marker>
          <c:xVal>
            <c:numRef>
              <c:f>WaDE!$C$23:$C$28</c:f>
              <c:numCache>
                <c:formatCode>General</c:formatCode>
                <c:ptCount val="6"/>
                <c:pt idx="0">
                  <c:v>2005</c:v>
                </c:pt>
                <c:pt idx="1">
                  <c:v>2006</c:v>
                </c:pt>
                <c:pt idx="2">
                  <c:v>2007</c:v>
                </c:pt>
                <c:pt idx="3">
                  <c:v>2008</c:v>
                </c:pt>
                <c:pt idx="4">
                  <c:v>2009</c:v>
                </c:pt>
                <c:pt idx="5">
                  <c:v>2010</c:v>
                </c:pt>
              </c:numCache>
            </c:numRef>
          </c:xVal>
          <c:yVal>
            <c:numRef>
              <c:f>WaDE!$E$23:$E$28</c:f>
              <c:numCache>
                <c:formatCode>General</c:formatCode>
                <c:ptCount val="6"/>
                <c:pt idx="0">
                  <c:v>274750.70396861399</c:v>
                </c:pt>
                <c:pt idx="1">
                  <c:v>274750.70396861399</c:v>
                </c:pt>
                <c:pt idx="2">
                  <c:v>274750.70396861399</c:v>
                </c:pt>
                <c:pt idx="3">
                  <c:v>274750.70396861399</c:v>
                </c:pt>
                <c:pt idx="4">
                  <c:v>274750.70396861399</c:v>
                </c:pt>
                <c:pt idx="5">
                  <c:v>274750.70396861399</c:v>
                </c:pt>
              </c:numCache>
            </c:numRef>
          </c:yVal>
          <c:smooth val="0"/>
        </c:ser>
        <c:ser>
          <c:idx val="0"/>
          <c:order val="1"/>
          <c:tx>
            <c:v>WaDE WebService (2017): Diversion</c:v>
          </c:tx>
          <c:spPr>
            <a:ln w="44450" cap="rnd">
              <a:solidFill>
                <a:schemeClr val="accent1"/>
              </a:solidFill>
              <a:round/>
            </a:ln>
            <a:effectLst/>
          </c:spPr>
          <c:marker>
            <c:symbol val="circle"/>
            <c:size val="5"/>
            <c:spPr>
              <a:solidFill>
                <a:schemeClr val="accent1"/>
              </a:solidFill>
              <a:ln w="50800">
                <a:solidFill>
                  <a:schemeClr val="accent1"/>
                </a:solidFill>
              </a:ln>
              <a:effectLst/>
            </c:spPr>
          </c:marker>
          <c:xVal>
            <c:numRef>
              <c:f>WaDE!$A$3:$A$12</c:f>
              <c:numCache>
                <c:formatCode>General</c:formatCode>
                <c:ptCount val="10"/>
                <c:pt idx="0">
                  <c:v>2005</c:v>
                </c:pt>
                <c:pt idx="1">
                  <c:v>2006</c:v>
                </c:pt>
                <c:pt idx="2">
                  <c:v>2007</c:v>
                </c:pt>
                <c:pt idx="3">
                  <c:v>2008</c:v>
                </c:pt>
                <c:pt idx="4">
                  <c:v>2009</c:v>
                </c:pt>
                <c:pt idx="5">
                  <c:v>2010</c:v>
                </c:pt>
                <c:pt idx="6">
                  <c:v>2011</c:v>
                </c:pt>
                <c:pt idx="7">
                  <c:v>2012</c:v>
                </c:pt>
                <c:pt idx="8">
                  <c:v>2013</c:v>
                </c:pt>
                <c:pt idx="9">
                  <c:v>2014</c:v>
                </c:pt>
              </c:numCache>
            </c:numRef>
          </c:xVal>
          <c:yVal>
            <c:numRef>
              <c:f>WaDE!$B$3:$B$12</c:f>
              <c:numCache>
                <c:formatCode>#,##0</c:formatCode>
                <c:ptCount val="10"/>
                <c:pt idx="0">
                  <c:v>184440.67</c:v>
                </c:pt>
                <c:pt idx="1">
                  <c:v>225836.47</c:v>
                </c:pt>
                <c:pt idx="2">
                  <c:v>253368.95</c:v>
                </c:pt>
                <c:pt idx="3">
                  <c:v>235793.79</c:v>
                </c:pt>
                <c:pt idx="4">
                  <c:v>184235.41</c:v>
                </c:pt>
                <c:pt idx="5">
                  <c:v>206147.68</c:v>
                </c:pt>
                <c:pt idx="6">
                  <c:v>164987.12</c:v>
                </c:pt>
                <c:pt idx="7">
                  <c:v>242353.64</c:v>
                </c:pt>
                <c:pt idx="8">
                  <c:v>256430.21</c:v>
                </c:pt>
                <c:pt idx="9">
                  <c:v>195434.07</c:v>
                </c:pt>
              </c:numCache>
            </c:numRef>
          </c:yVal>
          <c:smooth val="0"/>
        </c:ser>
        <c:dLbls>
          <c:showLegendKey val="0"/>
          <c:showVal val="0"/>
          <c:showCatName val="0"/>
          <c:showSerName val="0"/>
          <c:showPercent val="0"/>
          <c:showBubbleSize val="0"/>
        </c:dLbls>
        <c:axId val="306033968"/>
        <c:axId val="306030832"/>
      </c:scatterChart>
      <c:valAx>
        <c:axId val="306033968"/>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2400" b="0" i="0" u="none" strike="noStrike" kern="1200" baseline="0">
                    <a:solidFill>
                      <a:srgbClr val="274CFF"/>
                    </a:solidFill>
                    <a:latin typeface="Arial" panose="020B0604020202020204" pitchFamily="34" charset="0"/>
                    <a:ea typeface="+mn-ea"/>
                    <a:cs typeface="Arial" panose="020B0604020202020204" pitchFamily="34" charset="0"/>
                  </a:defRPr>
                </a:pPr>
                <a:r>
                  <a:rPr lang="en-US">
                    <a:solidFill>
                      <a:srgbClr val="274CFF"/>
                    </a:solidFill>
                  </a:rPr>
                  <a:t>Water Year</a:t>
                </a:r>
              </a:p>
            </c:rich>
          </c:tx>
          <c:layout/>
          <c:overlay val="0"/>
          <c:spPr>
            <a:noFill/>
            <a:ln>
              <a:noFill/>
            </a:ln>
            <a:effectLst/>
          </c:spPr>
          <c:txPr>
            <a:bodyPr rot="0" spcFirstLastPara="1" vertOverflow="ellipsis" vert="horz" wrap="square" anchor="ctr" anchorCtr="1"/>
            <a:lstStyle/>
            <a:p>
              <a:pPr>
                <a:defRPr sz="2400" b="0" i="0" u="none" strike="noStrike" kern="1200" baseline="0">
                  <a:solidFill>
                    <a:srgbClr val="274CFF"/>
                  </a:solidFill>
                  <a:latin typeface="Arial" panose="020B0604020202020204" pitchFamily="34" charset="0"/>
                  <a:ea typeface="+mn-ea"/>
                  <a:cs typeface="Arial" panose="020B0604020202020204" pitchFamily="34" charset="0"/>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2400" b="0" i="0" u="none" strike="noStrike" kern="1200" baseline="0">
                <a:solidFill>
                  <a:sysClr val="windowText" lastClr="000000"/>
                </a:solidFill>
                <a:latin typeface="Arial" panose="020B0604020202020204" pitchFamily="34" charset="0"/>
                <a:ea typeface="+mn-ea"/>
                <a:cs typeface="Arial" panose="020B0604020202020204" pitchFamily="34" charset="0"/>
              </a:defRPr>
            </a:pPr>
            <a:endParaRPr lang="en-US"/>
          </a:p>
        </c:txPr>
        <c:crossAx val="306030832"/>
        <c:crosses val="autoZero"/>
        <c:crossBetween val="midCat"/>
      </c:valAx>
      <c:valAx>
        <c:axId val="306030832"/>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2400" b="0" i="0" u="none" strike="noStrike" kern="1200" baseline="0">
                    <a:solidFill>
                      <a:srgbClr val="274CFF"/>
                    </a:solidFill>
                    <a:latin typeface="Arial" panose="020B0604020202020204" pitchFamily="34" charset="0"/>
                    <a:ea typeface="+mn-ea"/>
                    <a:cs typeface="Arial" panose="020B0604020202020204" pitchFamily="34" charset="0"/>
                  </a:defRPr>
                </a:pPr>
                <a:r>
                  <a:rPr lang="en-US" dirty="0">
                    <a:solidFill>
                      <a:srgbClr val="274CFF"/>
                    </a:solidFill>
                  </a:rPr>
                  <a:t>Total annual  diversion (AF)</a:t>
                </a:r>
              </a:p>
            </c:rich>
          </c:tx>
          <c:layout>
            <c:manualLayout>
              <c:xMode val="edge"/>
              <c:yMode val="edge"/>
              <c:x val="1.3217810835636327E-2"/>
              <c:y val="7.3802828200691561E-2"/>
            </c:manualLayout>
          </c:layout>
          <c:overlay val="0"/>
          <c:spPr>
            <a:noFill/>
            <a:ln>
              <a:noFill/>
            </a:ln>
            <a:effectLst/>
          </c:spPr>
          <c:txPr>
            <a:bodyPr rot="-5400000" spcFirstLastPara="1" vertOverflow="ellipsis" vert="horz" wrap="square" anchor="ctr" anchorCtr="1"/>
            <a:lstStyle/>
            <a:p>
              <a:pPr>
                <a:defRPr sz="2400" b="0" i="0" u="none" strike="noStrike" kern="1200" baseline="0">
                  <a:solidFill>
                    <a:srgbClr val="274CFF"/>
                  </a:solidFill>
                  <a:latin typeface="Arial" panose="020B0604020202020204" pitchFamily="34" charset="0"/>
                  <a:ea typeface="+mn-ea"/>
                  <a:cs typeface="Arial" panose="020B0604020202020204" pitchFamily="3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2400" b="0" i="0" u="none" strike="noStrike" kern="1200" baseline="0">
                <a:solidFill>
                  <a:sysClr val="windowText" lastClr="000000"/>
                </a:solidFill>
                <a:latin typeface="Arial" panose="020B0604020202020204" pitchFamily="34" charset="0"/>
                <a:ea typeface="+mn-ea"/>
                <a:cs typeface="Arial" panose="020B0604020202020204" pitchFamily="34" charset="0"/>
              </a:defRPr>
            </a:pPr>
            <a:endParaRPr lang="en-US"/>
          </a:p>
        </c:txPr>
        <c:crossAx val="306033968"/>
        <c:crosses val="autoZero"/>
        <c:crossBetween val="midCat"/>
        <c:majorUnit val="100000"/>
      </c:valAx>
      <c:spPr>
        <a:noFill/>
        <a:ln>
          <a:noFill/>
        </a:ln>
        <a:effectLst/>
      </c:spPr>
    </c:plotArea>
    <c:legend>
      <c:legendPos val="t"/>
      <c:layout>
        <c:manualLayout>
          <c:xMode val="edge"/>
          <c:yMode val="edge"/>
          <c:x val="0.24309340516026121"/>
          <c:y val="0.48372995567801769"/>
          <c:w val="0.70254155730533685"/>
          <c:h val="0.26359783713686669"/>
        </c:manualLayout>
      </c:layout>
      <c:overlay val="0"/>
      <c:spPr>
        <a:solidFill>
          <a:schemeClr val="bg1"/>
        </a:solidFill>
        <a:ln>
          <a:solidFill>
            <a:schemeClr val="tx1"/>
          </a:solidFill>
        </a:ln>
        <a:effectLst/>
      </c:spPr>
      <c:txPr>
        <a:bodyPr rot="0" spcFirstLastPara="1" vertOverflow="ellipsis" vert="horz" wrap="square" anchor="ctr" anchorCtr="1"/>
        <a:lstStyle/>
        <a:p>
          <a:pPr>
            <a:defRPr sz="2400" b="0" i="0" u="none" strike="noStrike" kern="1200" baseline="0">
              <a:solidFill>
                <a:sysClr val="windowText" lastClr="000000"/>
              </a:solidFill>
              <a:latin typeface="Arial" panose="020B0604020202020204" pitchFamily="34" charset="0"/>
              <a:ea typeface="+mn-ea"/>
              <a:cs typeface="Arial" panose="020B0604020202020204" pitchFamily="34" charset="0"/>
            </a:defRPr>
          </a:pPr>
          <a:endParaRPr lang="en-US"/>
        </a:p>
      </c:txPr>
    </c:legend>
    <c:plotVisOnly val="1"/>
    <c:dispBlanksAs val="gap"/>
    <c:showDLblsOverMax val="0"/>
  </c:chart>
  <c:spPr>
    <a:noFill/>
    <a:ln>
      <a:noFill/>
    </a:ln>
    <a:effectLst/>
  </c:spPr>
  <c:txPr>
    <a:bodyPr/>
    <a:lstStyle/>
    <a:p>
      <a:pPr>
        <a:defRPr sz="2400">
          <a:solidFill>
            <a:sysClr val="windowText" lastClr="000000"/>
          </a:solidFill>
          <a:latin typeface="Arial" panose="020B0604020202020204" pitchFamily="34" charset="0"/>
          <a:cs typeface="Arial" panose="020B0604020202020204" pitchFamily="34" charset="0"/>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0.63382</cdr:x>
      <cdr:y>0.34085</cdr:y>
    </cdr:from>
    <cdr:to>
      <cdr:x>0.72328</cdr:x>
      <cdr:y>0.40795</cdr:y>
    </cdr:to>
    <cdr:sp macro="" textlink="">
      <cdr:nvSpPr>
        <cdr:cNvPr id="2" name="TextBox 1"/>
        <cdr:cNvSpPr txBox="1"/>
      </cdr:nvSpPr>
      <cdr:spPr>
        <a:xfrm xmlns:a="http://schemas.openxmlformats.org/drawingml/2006/main">
          <a:off x="4318880" y="1548399"/>
          <a:ext cx="609600" cy="304800"/>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endParaRPr lang="en-US" sz="1100" dirty="0"/>
        </a:p>
      </cdr:txBody>
    </cdr:sp>
  </cdr:relSizeAnchor>
  <cdr:relSizeAnchor xmlns:cdr="http://schemas.openxmlformats.org/drawingml/2006/chartDrawing">
    <cdr:from>
      <cdr:x>0.645</cdr:x>
      <cdr:y>0.34085</cdr:y>
    </cdr:from>
    <cdr:to>
      <cdr:x>0.75683</cdr:x>
      <cdr:y>0.39118</cdr:y>
    </cdr:to>
    <cdr:sp macro="" textlink="">
      <cdr:nvSpPr>
        <cdr:cNvPr id="4" name="TextBox 3"/>
        <cdr:cNvSpPr txBox="1"/>
      </cdr:nvSpPr>
      <cdr:spPr>
        <a:xfrm xmlns:a="http://schemas.openxmlformats.org/drawingml/2006/main">
          <a:off x="4395080" y="1548399"/>
          <a:ext cx="762000" cy="228600"/>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endParaRPr lang="en-US" sz="1100" dirty="0"/>
        </a:p>
      </cdr:txBody>
    </cdr:sp>
  </cdr:relSizeAnchor>
</c:userShapes>
</file>

<file path=ppt/media/hdphoto1.wdp>
</file>

<file path=ppt/media/image1.jpeg>
</file>

<file path=ppt/media/image11.gif>
</file>

<file path=ppt/media/image12.jpg>
</file>

<file path=ppt/media/image2.jpeg>
</file>

<file path=ppt/media/image21.png>
</file>

<file path=ppt/media/image22.png>
</file>

<file path=ppt/media/image23.jpeg>
</file>

<file path=ppt/media/image24.jpeg>
</file>

<file path=ppt/media/image26.gif>
</file>

<file path=ppt/media/image27.gif>
</file>

<file path=ppt/media/image28.png>
</file>

<file path=ppt/media/image29.png>
</file>

<file path=ppt/media/image3.gif>
</file>

<file path=ppt/media/image30.png>
</file>

<file path=ppt/media/image31.jpeg>
</file>

<file path=ppt/media/image35.PNG>
</file>

<file path=ppt/media/image36.png>
</file>

<file path=ppt/media/image37.png>
</file>

<file path=ppt/media/image39.jpeg>
</file>

<file path=ppt/media/image4.jpeg>
</file>

<file path=ppt/media/image5.png>
</file>

<file path=ppt/media/image6.jpeg>
</file>

<file path=ppt/media/image7.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8026117-AC00-4FD6-AF98-D6DF1EAFE6F9}" type="datetimeFigureOut">
              <a:rPr lang="en-US" smtClean="0"/>
              <a:t>5/22/2017</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0F63FF8-4BA4-40A3-9A18-5D0575F30BD9}" type="slidenum">
              <a:rPr lang="en-US" smtClean="0"/>
              <a:t>‹#›</a:t>
            </a:fld>
            <a:endParaRPr lang="en-US" dirty="0"/>
          </a:p>
        </p:txBody>
      </p:sp>
    </p:spTree>
    <p:extLst>
      <p:ext uri="{BB962C8B-B14F-4D97-AF65-F5344CB8AC3E}">
        <p14:creationId xmlns:p14="http://schemas.microsoft.com/office/powerpoint/2010/main" val="16356684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a:t>
            </a:r>
            <a:r>
              <a:rPr lang="en-US" baseline="0" dirty="0" smtClean="0"/>
              <a:t> project is funded by National Science Foundation </a:t>
            </a:r>
            <a:endParaRPr lang="en-US" dirty="0"/>
          </a:p>
        </p:txBody>
      </p:sp>
      <p:sp>
        <p:nvSpPr>
          <p:cNvPr id="4" name="Slide Number Placeholder 3"/>
          <p:cNvSpPr>
            <a:spLocks noGrp="1"/>
          </p:cNvSpPr>
          <p:nvPr>
            <p:ph type="sldNum" sz="quarter" idx="10"/>
          </p:nvPr>
        </p:nvSpPr>
        <p:spPr/>
        <p:txBody>
          <a:bodyPr/>
          <a:lstStyle/>
          <a:p>
            <a:fld id="{60F63FF8-4BA4-40A3-9A18-5D0575F30BD9}" type="slidenum">
              <a:rPr lang="en-US" smtClean="0"/>
              <a:t>1</a:t>
            </a:fld>
            <a:endParaRPr lang="en-US" dirty="0"/>
          </a:p>
        </p:txBody>
      </p:sp>
    </p:spTree>
    <p:extLst>
      <p:ext uri="{BB962C8B-B14F-4D97-AF65-F5344CB8AC3E}">
        <p14:creationId xmlns:p14="http://schemas.microsoft.com/office/powerpoint/2010/main" val="37420057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514350" indent="-514350">
              <a:buAutoNum type="arabicPeriod"/>
            </a:pPr>
            <a:r>
              <a:rPr lang="en-US" sz="2800" dirty="0" smtClean="0"/>
              <a:t>Because</a:t>
            </a:r>
            <a:r>
              <a:rPr lang="en-US" sz="2800" baseline="0" dirty="0" smtClean="0"/>
              <a:t> of using controlled vocabulary, we are able to retrieve two Elevation-Storage curves for Hyrum Reservoir </a:t>
            </a:r>
          </a:p>
          <a:p>
            <a:pPr marL="514350" indent="-514350">
              <a:buAutoNum type="arabicPeriod"/>
            </a:pPr>
            <a:r>
              <a:rPr lang="en-US" sz="2800" baseline="0" dirty="0" smtClean="0"/>
              <a:t>Zoom in. There is a difference between then not only in the extent, but in their values. The same elevation could have storage of 10,000 AF or over 13,000 feet.</a:t>
            </a:r>
          </a:p>
          <a:p>
            <a:pPr marL="514350" indent="-514350">
              <a:buAutoNum type="arabicPeriod"/>
            </a:pPr>
            <a:r>
              <a:rPr lang="en-US" sz="2800" baseline="0" dirty="0" smtClean="0"/>
              <a:t>See the different maximum storage values I found with their different terms  from multiple sources </a:t>
            </a:r>
          </a:p>
          <a:p>
            <a:pPr marL="514350" indent="-514350">
              <a:buAutoNum type="arabicPeriod"/>
            </a:pPr>
            <a:endParaRPr lang="en-US" sz="2800" baseline="0" dirty="0" smtClean="0"/>
          </a:p>
          <a:p>
            <a:pPr marL="0" indent="0">
              <a:buNone/>
            </a:pPr>
            <a:endParaRPr lang="en-US" sz="2800" baseline="0" dirty="0" smtClean="0"/>
          </a:p>
          <a:p>
            <a:pPr marL="0" indent="0">
              <a:buNone/>
            </a:pPr>
            <a:r>
              <a:rPr lang="en-US" sz="2800" baseline="0" dirty="0" smtClean="0"/>
              <a:t>we could see the source and the people who reported these values and contact them for further info if needed</a:t>
            </a:r>
          </a:p>
          <a:p>
            <a:pPr marL="0" indent="0">
              <a:buNone/>
            </a:pPr>
            <a:endParaRPr lang="en-US" sz="2800" baseline="0" dirty="0" smtClean="0"/>
          </a:p>
          <a:p>
            <a:pPr marL="514350" indent="-514350">
              <a:buAutoNum type="arabicPeriod"/>
            </a:pPr>
            <a:endParaRPr lang="en-US" sz="2800" baseline="0" dirty="0" smtClean="0"/>
          </a:p>
          <a:p>
            <a:pPr marL="0" indent="0">
              <a:buNone/>
            </a:pPr>
            <a:r>
              <a:rPr lang="en-US" sz="2800" baseline="0" dirty="0" smtClean="0"/>
              <a:t>We could include these differences in sensitivity analysis</a:t>
            </a:r>
            <a:endParaRPr lang="en-US" sz="2800" dirty="0"/>
          </a:p>
        </p:txBody>
      </p:sp>
      <p:sp>
        <p:nvSpPr>
          <p:cNvPr id="4" name="Slide Number Placeholder 3"/>
          <p:cNvSpPr>
            <a:spLocks noGrp="1"/>
          </p:cNvSpPr>
          <p:nvPr>
            <p:ph type="sldNum" sz="quarter" idx="10"/>
          </p:nvPr>
        </p:nvSpPr>
        <p:spPr/>
        <p:txBody>
          <a:bodyPr/>
          <a:lstStyle/>
          <a:p>
            <a:fld id="{60F63FF8-4BA4-40A3-9A18-5D0575F30BD9}" type="slidenum">
              <a:rPr lang="en-US" smtClean="0"/>
              <a:t>10</a:t>
            </a:fld>
            <a:endParaRPr lang="en-US" dirty="0"/>
          </a:p>
        </p:txBody>
      </p:sp>
    </p:spTree>
    <p:extLst>
      <p:ext uri="{BB962C8B-B14F-4D97-AF65-F5344CB8AC3E}">
        <p14:creationId xmlns:p14="http://schemas.microsoft.com/office/powerpoint/2010/main" val="7984529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Here</a:t>
            </a:r>
            <a:r>
              <a:rPr lang="en-US" baseline="0" dirty="0" smtClean="0"/>
              <a:t> is a comparison in total annual agriculture surface water demand (diversion) between the WASH Model and the </a:t>
            </a:r>
            <a:r>
              <a:rPr lang="en-US" baseline="0" dirty="0" err="1" smtClean="0"/>
              <a:t>WaDE</a:t>
            </a:r>
            <a:r>
              <a:rPr lang="en-US" baseline="0" dirty="0" smtClean="0"/>
              <a:t> web-services.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smtClean="0"/>
              <a:t>The </a:t>
            </a:r>
            <a:r>
              <a:rPr lang="en-US" baseline="0" dirty="0" err="1" smtClean="0"/>
              <a:t>WaDE</a:t>
            </a:r>
            <a:r>
              <a:rPr lang="en-US" baseline="0" dirty="0" smtClean="0"/>
              <a:t> web-service only (for now) provides total annual diversions for the entire Cache County. The WASH Model has many </a:t>
            </a:r>
            <a:r>
              <a:rPr lang="en-US" baseline="0" dirty="0" err="1" smtClean="0"/>
              <a:t>agg</a:t>
            </a:r>
            <a:r>
              <a:rPr lang="en-US" baseline="0" dirty="0" smtClean="0"/>
              <a:t> demand sites which I summed together. After discussions with Ayman, the differences are probably related to some aggregations and assumptions for the demand sites in WASH (what is included and what is not included in Cache County between WASH and </a:t>
            </a:r>
            <a:r>
              <a:rPr lang="en-US" baseline="0" dirty="0" err="1" smtClean="0"/>
              <a:t>WaDE</a:t>
            </a:r>
            <a:r>
              <a:rPr lang="en-US" baseline="0" dirty="0" smtClean="0"/>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smtClean="0"/>
              <a:t>Take home message, comparisons will make us rethink about the assumptions in aggregated data (what they include and what they do not include)</a:t>
            </a:r>
          </a:p>
        </p:txBody>
      </p:sp>
      <p:sp>
        <p:nvSpPr>
          <p:cNvPr id="4" name="Slide Number Placeholder 3"/>
          <p:cNvSpPr>
            <a:spLocks noGrp="1"/>
          </p:cNvSpPr>
          <p:nvPr>
            <p:ph type="sldNum" sz="quarter" idx="10"/>
          </p:nvPr>
        </p:nvSpPr>
        <p:spPr/>
        <p:txBody>
          <a:bodyPr/>
          <a:lstStyle/>
          <a:p>
            <a:fld id="{60F63FF8-4BA4-40A3-9A18-5D0575F30BD9}" type="slidenum">
              <a:rPr lang="en-US" smtClean="0"/>
              <a:t>11</a:t>
            </a:fld>
            <a:endParaRPr lang="en-US" dirty="0"/>
          </a:p>
        </p:txBody>
      </p:sp>
    </p:spTree>
    <p:extLst>
      <p:ext uri="{BB962C8B-B14F-4D97-AF65-F5344CB8AC3E}">
        <p14:creationId xmlns:p14="http://schemas.microsoft.com/office/powerpoint/2010/main" val="185832104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Talk about this slide as:</a:t>
            </a:r>
            <a:r>
              <a:rPr lang="en-US" dirty="0" smtClean="0"/>
              <a:t/>
            </a:r>
            <a:br>
              <a:rPr lang="en-US" dirty="0" smtClean="0"/>
            </a:br>
            <a:r>
              <a:rPr lang="en-US" sz="1200" b="0" i="0" kern="1200" dirty="0" smtClean="0">
                <a:solidFill>
                  <a:schemeClr val="tx1"/>
                </a:solidFill>
                <a:effectLst/>
                <a:latin typeface="+mn-lt"/>
                <a:ea typeface="+mn-ea"/>
                <a:cs typeface="+mn-cs"/>
              </a:rPr>
              <a:t>   - Today, I've showed features #2, 3, 4, 5, 6, and 7. </a:t>
            </a:r>
          </a:p>
          <a:p>
            <a:r>
              <a:rPr lang="en-US" dirty="0" smtClean="0"/>
              <a:t/>
            </a:r>
            <a:br>
              <a:rPr lang="en-US" dirty="0" smtClean="0"/>
            </a:br>
            <a:r>
              <a:rPr lang="en-US" sz="1200" b="0" i="0" kern="1200" dirty="0" smtClean="0">
                <a:solidFill>
                  <a:schemeClr val="tx1"/>
                </a:solidFill>
                <a:effectLst/>
                <a:latin typeface="+mn-lt"/>
                <a:ea typeface="+mn-ea"/>
                <a:cs typeface="+mn-cs"/>
              </a:rPr>
              <a:t>   - WaMDaM also works with custom data sets (#1) and can be accessed in an open source environment (#8).</a:t>
            </a:r>
          </a:p>
          <a:p>
            <a:r>
              <a:rPr lang="en-US" dirty="0" smtClean="0"/>
              <a:t/>
            </a:r>
            <a:br>
              <a:rPr lang="en-US" dirty="0" smtClean="0"/>
            </a:br>
            <a:r>
              <a:rPr lang="en-US" sz="1200" b="0" i="0" kern="1200" dirty="0" smtClean="0">
                <a:solidFill>
                  <a:schemeClr val="tx1"/>
                </a:solidFill>
                <a:effectLst/>
                <a:latin typeface="+mn-lt"/>
                <a:ea typeface="+mn-ea"/>
                <a:cs typeface="+mn-cs"/>
              </a:rPr>
              <a:t>   - Together, these features allow the user to ...</a:t>
            </a:r>
            <a:endParaRPr lang="en-US" dirty="0"/>
          </a:p>
        </p:txBody>
      </p:sp>
      <p:sp>
        <p:nvSpPr>
          <p:cNvPr id="4" name="Slide Number Placeholder 3"/>
          <p:cNvSpPr>
            <a:spLocks noGrp="1"/>
          </p:cNvSpPr>
          <p:nvPr>
            <p:ph type="sldNum" sz="quarter" idx="10"/>
          </p:nvPr>
        </p:nvSpPr>
        <p:spPr/>
        <p:txBody>
          <a:bodyPr/>
          <a:lstStyle/>
          <a:p>
            <a:fld id="{60F63FF8-4BA4-40A3-9A18-5D0575F30BD9}" type="slidenum">
              <a:rPr lang="en-US" smtClean="0"/>
              <a:t>12</a:t>
            </a:fld>
            <a:endParaRPr lang="en-US" dirty="0"/>
          </a:p>
        </p:txBody>
      </p:sp>
    </p:spTree>
    <p:extLst>
      <p:ext uri="{BB962C8B-B14F-4D97-AF65-F5344CB8AC3E}">
        <p14:creationId xmlns:p14="http://schemas.microsoft.com/office/powerpoint/2010/main" val="31845309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Emphasize reuse existing methods to send the same data to multiple models. </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This allows comparisons across models and across study areas.</a:t>
            </a:r>
            <a:endParaRPr lang="en-US" dirty="0"/>
          </a:p>
        </p:txBody>
      </p:sp>
      <p:sp>
        <p:nvSpPr>
          <p:cNvPr id="4" name="Slide Number Placeholder 3"/>
          <p:cNvSpPr>
            <a:spLocks noGrp="1"/>
          </p:cNvSpPr>
          <p:nvPr>
            <p:ph type="sldNum" sz="quarter" idx="10"/>
          </p:nvPr>
        </p:nvSpPr>
        <p:spPr/>
        <p:txBody>
          <a:bodyPr/>
          <a:lstStyle/>
          <a:p>
            <a:fld id="{60F63FF8-4BA4-40A3-9A18-5D0575F30BD9}" type="slidenum">
              <a:rPr lang="en-US" smtClean="0"/>
              <a:t>13</a:t>
            </a:fld>
            <a:endParaRPr lang="en-US" dirty="0"/>
          </a:p>
        </p:txBody>
      </p:sp>
    </p:spTree>
    <p:extLst>
      <p:ext uri="{BB962C8B-B14F-4D97-AF65-F5344CB8AC3E}">
        <p14:creationId xmlns:p14="http://schemas.microsoft.com/office/powerpoint/2010/main" val="86441483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latin typeface="Arial" panose="020B0604020202020204" pitchFamily="34" charset="0"/>
                <a:cs typeface="Arial" panose="020B0604020202020204" pitchFamily="34" charset="0"/>
              </a:rPr>
              <a:t>We do</a:t>
            </a:r>
            <a:r>
              <a:rPr lang="en-US" sz="1200" baseline="0" dirty="0" smtClean="0">
                <a:latin typeface="Arial" panose="020B0604020202020204" pitchFamily="34" charset="0"/>
                <a:cs typeface="Arial" panose="020B0604020202020204" pitchFamily="34" charset="0"/>
              </a:rPr>
              <a:t> our best to build algorithms that best represent out systems. Getting the differences in input data right could be as important to have the buy in from stakeholders </a:t>
            </a:r>
            <a:endParaRPr lang="en-US" sz="1200" dirty="0" smtClean="0">
              <a:latin typeface="Arial" panose="020B0604020202020204" pitchFamily="34" charset="0"/>
              <a:cs typeface="Arial" panose="020B0604020202020204" pitchFamily="34" charset="0"/>
            </a:endParaRPr>
          </a:p>
          <a:p>
            <a:endParaRPr lang="en-US" sz="1200" dirty="0" smtClean="0">
              <a:latin typeface="Arial" panose="020B0604020202020204" pitchFamily="34" charset="0"/>
              <a:cs typeface="Arial" panose="020B0604020202020204" pitchFamily="34" charset="0"/>
            </a:endParaRPr>
          </a:p>
          <a:p>
            <a:endParaRPr lang="en-US" sz="1200" dirty="0" smtClean="0">
              <a:latin typeface="Arial" panose="020B0604020202020204" pitchFamily="34" charset="0"/>
              <a:cs typeface="Arial" panose="020B0604020202020204" pitchFamily="34" charset="0"/>
            </a:endParaRPr>
          </a:p>
          <a:p>
            <a:r>
              <a:rPr lang="en-US" sz="1200" dirty="0" smtClean="0">
                <a:latin typeface="Arial" panose="020B0604020202020204" pitchFamily="34" charset="0"/>
                <a:cs typeface="Arial" panose="020B0604020202020204" pitchFamily="34" charset="0"/>
              </a:rPr>
              <a:t>It required</a:t>
            </a:r>
            <a:r>
              <a:rPr lang="en-US" sz="1200" baseline="0" dirty="0" smtClean="0">
                <a:latin typeface="Arial" panose="020B0604020202020204" pitchFamily="34" charset="0"/>
                <a:cs typeface="Arial" panose="020B0604020202020204" pitchFamily="34" charset="0"/>
              </a:rPr>
              <a:t> up to 19 emails and two personal visits, using SQL Server to join shapefile and two excel workbooks of Utah Reservoirs. </a:t>
            </a:r>
          </a:p>
          <a:p>
            <a:r>
              <a:rPr lang="en-US" sz="1200" baseline="0" dirty="0" smtClean="0">
                <a:latin typeface="Arial" panose="020B0604020202020204" pitchFamily="34" charset="0"/>
                <a:cs typeface="Arial" panose="020B0604020202020204" pitchFamily="34" charset="0"/>
              </a:rPr>
              <a:t>The National Dams dataset indicated Hydropower as a purpose in only 8 Utah dams but another local dataset showed 49 hydropower dams</a:t>
            </a:r>
            <a:endParaRPr lang="en-US" sz="1200" dirty="0" smtClean="0">
              <a:latin typeface="Arial" panose="020B0604020202020204" pitchFamily="34" charset="0"/>
              <a:cs typeface="Arial" panose="020B0604020202020204" pitchFamily="34" charset="0"/>
            </a:endParaRPr>
          </a:p>
          <a:p>
            <a:endParaRPr lang="en-US" dirty="0" smtClean="0"/>
          </a:p>
          <a:p>
            <a:r>
              <a:rPr lang="en-US" dirty="0" smtClean="0"/>
              <a:t/>
            </a:r>
            <a:br>
              <a:rPr lang="en-US" dirty="0" smtClean="0"/>
            </a:br>
            <a:r>
              <a:rPr lang="en-US" dirty="0" smtClean="0"/>
              <a:t>Tricky controlled vocabulary</a:t>
            </a:r>
            <a:r>
              <a:rPr lang="en-US" baseline="0" dirty="0" smtClean="0"/>
              <a:t>: </a:t>
            </a:r>
          </a:p>
          <a:p>
            <a:r>
              <a:rPr lang="en-US" baseline="0" dirty="0" smtClean="0"/>
              <a:t>to storage in elevation or volume </a:t>
            </a:r>
          </a:p>
          <a:p>
            <a:r>
              <a:rPr lang="en-US" baseline="0" dirty="0" smtClean="0"/>
              <a:t>Datasets refer to capacity in flow or volume </a:t>
            </a:r>
          </a:p>
        </p:txBody>
      </p:sp>
      <p:sp>
        <p:nvSpPr>
          <p:cNvPr id="4" name="Slide Number Placeholder 3"/>
          <p:cNvSpPr>
            <a:spLocks noGrp="1"/>
          </p:cNvSpPr>
          <p:nvPr>
            <p:ph type="sldNum" sz="quarter" idx="10"/>
          </p:nvPr>
        </p:nvSpPr>
        <p:spPr/>
        <p:txBody>
          <a:bodyPr/>
          <a:lstStyle/>
          <a:p>
            <a:fld id="{60F63FF8-4BA4-40A3-9A18-5D0575F30BD9}" type="slidenum">
              <a:rPr lang="en-US" smtClean="0"/>
              <a:t>14</a:t>
            </a:fld>
            <a:endParaRPr lang="en-US" dirty="0"/>
          </a:p>
        </p:txBody>
      </p:sp>
    </p:spTree>
    <p:extLst>
      <p:ext uri="{BB962C8B-B14F-4D97-AF65-F5344CB8AC3E}">
        <p14:creationId xmlns:p14="http://schemas.microsoft.com/office/powerpoint/2010/main" val="108645625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0F63FF8-4BA4-40A3-9A18-5D0575F30BD9}" type="slidenum">
              <a:rPr lang="en-US" smtClean="0"/>
              <a:t>15</a:t>
            </a:fld>
            <a:endParaRPr lang="en-US" dirty="0"/>
          </a:p>
        </p:txBody>
      </p:sp>
    </p:spTree>
    <p:extLst>
      <p:ext uri="{BB962C8B-B14F-4D97-AF65-F5344CB8AC3E}">
        <p14:creationId xmlns:p14="http://schemas.microsoft.com/office/powerpoint/2010/main" val="1288104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0F63FF8-4BA4-40A3-9A18-5D0575F30BD9}" type="slidenum">
              <a:rPr lang="en-US" smtClean="0"/>
              <a:t>2</a:t>
            </a:fld>
            <a:endParaRPr lang="en-US" dirty="0"/>
          </a:p>
        </p:txBody>
      </p:sp>
    </p:spTree>
    <p:extLst>
      <p:ext uri="{BB962C8B-B14F-4D97-AF65-F5344CB8AC3E}">
        <p14:creationId xmlns:p14="http://schemas.microsoft.com/office/powerpoint/2010/main" val="3342680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how we access,</a:t>
            </a:r>
            <a:r>
              <a:rPr lang="en-US" baseline="0" dirty="0" smtClean="0"/>
              <a:t> manipulate, and query different data sources. Specific methods for each source and study area </a:t>
            </a:r>
          </a:p>
          <a:p>
            <a:endParaRPr lang="en-US" baseline="0" dirty="0" smtClean="0"/>
          </a:p>
          <a:p>
            <a:r>
              <a:rPr lang="en-US" baseline="0" dirty="0" smtClean="0"/>
              <a:t>This is how WaMDaM will allow us to use one method to query and compare data for many sources</a:t>
            </a:r>
          </a:p>
          <a:p>
            <a:endParaRPr lang="en-US" baseline="0" dirty="0" smtClean="0"/>
          </a:p>
          <a:p>
            <a:r>
              <a:rPr lang="en-US" baseline="0" dirty="0" smtClean="0"/>
              <a:t>Objective: a design that allows us to do these systemic </a:t>
            </a:r>
            <a:r>
              <a:rPr lang="en-US" baseline="0" dirty="0" err="1" smtClean="0"/>
              <a:t>comparions</a:t>
            </a:r>
            <a:r>
              <a:rPr lang="en-US" baseline="0" dirty="0" smtClean="0"/>
              <a:t> </a:t>
            </a:r>
          </a:p>
        </p:txBody>
      </p:sp>
      <p:sp>
        <p:nvSpPr>
          <p:cNvPr id="4" name="Slide Number Placeholder 3"/>
          <p:cNvSpPr>
            <a:spLocks noGrp="1"/>
          </p:cNvSpPr>
          <p:nvPr>
            <p:ph type="sldNum" sz="quarter" idx="10"/>
          </p:nvPr>
        </p:nvSpPr>
        <p:spPr/>
        <p:txBody>
          <a:bodyPr/>
          <a:lstStyle/>
          <a:p>
            <a:fld id="{60F63FF8-4BA4-40A3-9A18-5D0575F30BD9}" type="slidenum">
              <a:rPr lang="en-US" smtClean="0"/>
              <a:t>3</a:t>
            </a:fld>
            <a:endParaRPr lang="en-US" dirty="0"/>
          </a:p>
        </p:txBody>
      </p:sp>
    </p:spTree>
    <p:extLst>
      <p:ext uri="{BB962C8B-B14F-4D97-AF65-F5344CB8AC3E}">
        <p14:creationId xmlns:p14="http://schemas.microsoft.com/office/powerpoint/2010/main" val="861076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are the</a:t>
            </a:r>
            <a:r>
              <a:rPr lang="en-US" baseline="0" dirty="0" smtClean="0"/>
              <a:t> fundamental data and metadata elements for systems water management models based on my review of existing systems</a:t>
            </a:r>
            <a:r>
              <a:rPr lang="en-US" dirty="0" smtClean="0"/>
              <a:t/>
            </a:r>
            <a:br>
              <a:rPr lang="en-US" dirty="0" smtClean="0"/>
            </a:br>
            <a:endParaRPr lang="en-US" dirty="0" smtClean="0"/>
          </a:p>
          <a:p>
            <a:pPr marL="228600" indent="-228600">
              <a:buAutoNum type="arabicPeriod"/>
            </a:pPr>
            <a:r>
              <a:rPr lang="en-US" dirty="0" smtClean="0"/>
              <a:t>Solves</a:t>
            </a:r>
            <a:r>
              <a:rPr lang="en-US" baseline="0" dirty="0" smtClean="0"/>
              <a:t> the inconsistency in syntax (files and structure of data)</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baseline="0" dirty="0" smtClean="0"/>
              <a:t>Introducing CVs reconciles the inconsistency in different terminologies as I show next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smtClean="0"/>
              <a:t>The information model design is independent of an technologic implementation. </a:t>
            </a:r>
          </a:p>
          <a:p>
            <a:pPr marL="228600" indent="-228600">
              <a:buAutoNum type="arabicPeriod"/>
            </a:pPr>
            <a:endParaRPr lang="en-US" baseline="0" dirty="0" smtClean="0"/>
          </a:p>
          <a:p>
            <a:pPr marL="228600" indent="-228600">
              <a:buAutoNum type="arabicPeriod"/>
            </a:pPr>
            <a:endParaRPr lang="en-US" dirty="0"/>
          </a:p>
        </p:txBody>
      </p:sp>
      <p:sp>
        <p:nvSpPr>
          <p:cNvPr id="4" name="Slide Number Placeholder 3"/>
          <p:cNvSpPr>
            <a:spLocks noGrp="1"/>
          </p:cNvSpPr>
          <p:nvPr>
            <p:ph type="sldNum" sz="quarter" idx="10"/>
          </p:nvPr>
        </p:nvSpPr>
        <p:spPr/>
        <p:txBody>
          <a:bodyPr/>
          <a:lstStyle/>
          <a:p>
            <a:fld id="{60F63FF8-4BA4-40A3-9A18-5D0575F30BD9}" type="slidenum">
              <a:rPr lang="en-US" smtClean="0"/>
              <a:t>4</a:t>
            </a:fld>
            <a:endParaRPr lang="en-US" dirty="0"/>
          </a:p>
        </p:txBody>
      </p:sp>
    </p:spTree>
    <p:extLst>
      <p:ext uri="{BB962C8B-B14F-4D97-AF65-F5344CB8AC3E}">
        <p14:creationId xmlns:p14="http://schemas.microsoft.com/office/powerpoint/2010/main" val="5889083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Users can view all the CV terms</a:t>
            </a:r>
            <a:r>
              <a:rPr lang="en-US" baseline="0" dirty="0" smtClean="0"/>
              <a:t> and download them at http://vocabulary.wamdam.org/</a:t>
            </a:r>
          </a:p>
          <a:p>
            <a:endParaRPr lang="en-US" baseline="0" dirty="0" smtClean="0"/>
          </a:p>
          <a:p>
            <a:r>
              <a:rPr lang="en-US" baseline="0" dirty="0" smtClean="0"/>
              <a:t>They also can submit new terms and will receive confirmation emails </a:t>
            </a:r>
          </a:p>
          <a:p>
            <a:r>
              <a:rPr lang="en-US" baseline="0" dirty="0" smtClean="0"/>
              <a:t>If the new term is accepted, it will be added to the list</a:t>
            </a:r>
          </a:p>
          <a:p>
            <a:endParaRPr lang="en-US" baseline="0" dirty="0" smtClean="0"/>
          </a:p>
          <a:p>
            <a:r>
              <a:rPr lang="en-US" baseline="0" dirty="0" smtClean="0"/>
              <a:t>How to use WaMDaM? Next slide </a:t>
            </a:r>
            <a:endParaRPr lang="en-US" dirty="0"/>
          </a:p>
        </p:txBody>
      </p:sp>
      <p:sp>
        <p:nvSpPr>
          <p:cNvPr id="4" name="Slide Number Placeholder 3"/>
          <p:cNvSpPr>
            <a:spLocks noGrp="1"/>
          </p:cNvSpPr>
          <p:nvPr>
            <p:ph type="sldNum" sz="quarter" idx="10"/>
          </p:nvPr>
        </p:nvSpPr>
        <p:spPr/>
        <p:txBody>
          <a:bodyPr/>
          <a:lstStyle/>
          <a:p>
            <a:fld id="{60F63FF8-4BA4-40A3-9A18-5D0575F30BD9}" type="slidenum">
              <a:rPr lang="en-US" smtClean="0"/>
              <a:t>5</a:t>
            </a:fld>
            <a:endParaRPr lang="en-US" dirty="0"/>
          </a:p>
        </p:txBody>
      </p:sp>
    </p:spTree>
    <p:extLst>
      <p:ext uri="{BB962C8B-B14F-4D97-AF65-F5344CB8AC3E}">
        <p14:creationId xmlns:p14="http://schemas.microsoft.com/office/powerpoint/2010/main" val="6998286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Implemented</a:t>
            </a:r>
            <a:r>
              <a:rPr lang="en-US" baseline="0" dirty="0" smtClean="0"/>
              <a:t> in relational SQLite and cross-platform Python-based data loader </a:t>
            </a:r>
            <a:endParaRPr lang="en-US" dirty="0" smtClean="0"/>
          </a:p>
          <a:p>
            <a:endParaRPr lang="en-US" dirty="0" smtClean="0"/>
          </a:p>
          <a:p>
            <a:r>
              <a:rPr lang="en-US" dirty="0" smtClean="0"/>
              <a:t>Import from Excel</a:t>
            </a:r>
            <a:r>
              <a:rPr lang="en-US" baseline="0" dirty="0" smtClean="0"/>
              <a:t> template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smtClean="0"/>
              <a:t>Import from CUAHSI Web-Services</a:t>
            </a:r>
          </a:p>
          <a:p>
            <a:r>
              <a:rPr lang="en-US" baseline="0" dirty="0" smtClean="0"/>
              <a:t>Import from Western Council Water Exchange Web-Services</a:t>
            </a:r>
          </a:p>
          <a:p>
            <a:r>
              <a:rPr lang="en-US" baseline="0" dirty="0" smtClean="0"/>
              <a:t>Query and Compare without coding</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60F63FF8-4BA4-40A3-9A18-5D0575F30BD9}" type="slidenum">
              <a:rPr lang="en-US" smtClean="0"/>
              <a:t>6</a:t>
            </a:fld>
            <a:endParaRPr lang="en-US" dirty="0"/>
          </a:p>
        </p:txBody>
      </p:sp>
    </p:spTree>
    <p:extLst>
      <p:ext uri="{BB962C8B-B14F-4D97-AF65-F5344CB8AC3E}">
        <p14:creationId xmlns:p14="http://schemas.microsoft.com/office/powerpoint/2010/main" val="5483022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 used all these different</a:t>
            </a:r>
            <a:r>
              <a:rPr lang="en-US" baseline="0" dirty="0" smtClean="0"/>
              <a:t> datasets and models to verify and demonstrate WaM-DaM design to work with multiple datasets </a:t>
            </a:r>
          </a:p>
          <a:p>
            <a:endParaRPr lang="en-US" dirty="0" smtClean="0"/>
          </a:p>
          <a:p>
            <a:r>
              <a:rPr lang="en-US" baseline="0" dirty="0" smtClean="0"/>
              <a:t>Load and integrate data for the Bear River Watershed which spans Utah, Wyoming, and Idaho </a:t>
            </a:r>
          </a:p>
          <a:p>
            <a:endParaRPr lang="en-US" baseline="0" dirty="0" smtClean="0"/>
          </a:p>
          <a:p>
            <a:r>
              <a:rPr lang="en-US" baseline="0" dirty="0" smtClean="0"/>
              <a:t>I focus on the Lower Bear River in Utah.  Next I will answer the questions I asked earlier </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60F63FF8-4BA4-40A3-9A18-5D0575F30BD9}" type="slidenum">
              <a:rPr lang="en-US" smtClean="0"/>
              <a:t>7</a:t>
            </a:fld>
            <a:endParaRPr lang="en-US" dirty="0"/>
          </a:p>
        </p:txBody>
      </p:sp>
    </p:spTree>
    <p:extLst>
      <p:ext uri="{BB962C8B-B14F-4D97-AF65-F5344CB8AC3E}">
        <p14:creationId xmlns:p14="http://schemas.microsoft.com/office/powerpoint/2010/main" val="31710798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a:t>
            </a:r>
            <a:r>
              <a:rPr lang="en-US" baseline="0" dirty="0" smtClean="0"/>
              <a:t>, what are the system components in my study area (within a geo-spatial boundary).  The source is a WEAP model /Scenario 1</a:t>
            </a:r>
          </a:p>
          <a:p>
            <a:endParaRPr lang="en-US" baseline="0" dirty="0" smtClean="0"/>
          </a:p>
          <a:p>
            <a:r>
              <a:rPr lang="en-US" baseline="0" dirty="0" smtClean="0"/>
              <a:t>Second, it shows the components from a second scenario (changes in how the demand sites are represented)</a:t>
            </a:r>
          </a:p>
          <a:p>
            <a:endParaRPr lang="en-US" baseline="0" dirty="0" smtClean="0"/>
          </a:p>
          <a:p>
            <a:r>
              <a:rPr lang="en-US" baseline="0" dirty="0" smtClean="0"/>
              <a:t>Third, shows the same systems components exist in a different model (WASH) but under different names. </a:t>
            </a:r>
          </a:p>
          <a:p>
            <a:endParaRPr lang="en-US" baseline="0" dirty="0" smtClean="0"/>
          </a:p>
          <a:p>
            <a:r>
              <a:rPr lang="en-US" baseline="0" dirty="0" smtClean="0"/>
              <a:t>We retrieve all of the components because they are all related though controlled vocabulary (River, Stream, s) (Transmission Link, Diversion, </a:t>
            </a:r>
            <a:r>
              <a:rPr lang="en-US" baseline="0" dirty="0" err="1" smtClean="0"/>
              <a:t>DiversionExisit</a:t>
            </a:r>
            <a:r>
              <a:rPr lang="en-US" baseline="0" dirty="0" smtClean="0"/>
              <a:t>)</a:t>
            </a:r>
          </a:p>
          <a:p>
            <a:endParaRPr lang="en-US" baseline="0" dirty="0" smtClean="0"/>
          </a:p>
          <a:p>
            <a:r>
              <a:rPr lang="en-US" baseline="0" dirty="0" smtClean="0"/>
              <a:t>If we want to build a third model, we choose the systems components from these retrieve instances.</a:t>
            </a:r>
          </a:p>
          <a:p>
            <a:endParaRPr lang="en-US" baseline="0" dirty="0" smtClean="0"/>
          </a:p>
          <a:p>
            <a:r>
              <a:rPr lang="en-US" baseline="0" dirty="0" smtClean="0"/>
              <a:t>The ability to search for nodes and links from many sources is a major improvement over searching only for time series sites in CUAHSI</a:t>
            </a:r>
          </a:p>
        </p:txBody>
      </p:sp>
      <p:sp>
        <p:nvSpPr>
          <p:cNvPr id="4" name="Slide Number Placeholder 3"/>
          <p:cNvSpPr>
            <a:spLocks noGrp="1"/>
          </p:cNvSpPr>
          <p:nvPr>
            <p:ph type="sldNum" sz="quarter" idx="10"/>
          </p:nvPr>
        </p:nvSpPr>
        <p:spPr/>
        <p:txBody>
          <a:bodyPr/>
          <a:lstStyle/>
          <a:p>
            <a:fld id="{60F63FF8-4BA4-40A3-9A18-5D0575F30BD9}" type="slidenum">
              <a:rPr lang="en-US" smtClean="0"/>
              <a:t>8</a:t>
            </a:fld>
            <a:endParaRPr lang="en-US" dirty="0"/>
          </a:p>
        </p:txBody>
      </p:sp>
    </p:spTree>
    <p:extLst>
      <p:ext uri="{BB962C8B-B14F-4D97-AF65-F5344CB8AC3E}">
        <p14:creationId xmlns:p14="http://schemas.microsoft.com/office/powerpoint/2010/main" val="24445479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800" dirty="0" smtClean="0"/>
              <a:t>It also</a:t>
            </a:r>
            <a:r>
              <a:rPr lang="en-US" sz="2800" baseline="0" dirty="0" smtClean="0"/>
              <a:t> tells you what is different in data values </a:t>
            </a:r>
            <a:endParaRPr lang="en-US" sz="2800" dirty="0"/>
          </a:p>
        </p:txBody>
      </p:sp>
      <p:sp>
        <p:nvSpPr>
          <p:cNvPr id="4" name="Slide Number Placeholder 3"/>
          <p:cNvSpPr>
            <a:spLocks noGrp="1"/>
          </p:cNvSpPr>
          <p:nvPr>
            <p:ph type="sldNum" sz="quarter" idx="10"/>
          </p:nvPr>
        </p:nvSpPr>
        <p:spPr/>
        <p:txBody>
          <a:bodyPr/>
          <a:lstStyle/>
          <a:p>
            <a:fld id="{60F63FF8-4BA4-40A3-9A18-5D0575F30BD9}" type="slidenum">
              <a:rPr lang="en-US" smtClean="0"/>
              <a:t>9</a:t>
            </a:fld>
            <a:endParaRPr lang="en-US" dirty="0"/>
          </a:p>
        </p:txBody>
      </p:sp>
    </p:spTree>
    <p:extLst>
      <p:ext uri="{BB962C8B-B14F-4D97-AF65-F5344CB8AC3E}">
        <p14:creationId xmlns:p14="http://schemas.microsoft.com/office/powerpoint/2010/main" val="25886702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46F3996F-2C46-4264-AEF1-4C3C412ACDDD}" type="datetime1">
              <a:rPr lang="en-US" smtClean="0"/>
              <a:t>5/22/2017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0AE0498-ADA4-4C43-9F59-202A8C19F59C}" type="datetime1">
              <a:rPr lang="en-US" smtClean="0"/>
              <a:t>5/22/2017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BD31030-EC03-441E-92ED-CC77E5C6A63F}" type="datetime1">
              <a:rPr lang="en-US" smtClean="0"/>
              <a:t>5/22/2017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90B39DB-C0C3-457F-A093-8CD88E49FD02}" type="datetime1">
              <a:rPr lang="en-US" smtClean="0"/>
              <a:t>5/22/2017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69CE49D-4A13-42CF-9B78-BC892C71205B}" type="datetime1">
              <a:rPr lang="en-US" smtClean="0"/>
              <a:t>5/22/2017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9B2589BF-8D7C-4782-BB94-D8FF12033E64}" type="datetime1">
              <a:rPr lang="en-US" smtClean="0"/>
              <a:t>5/22/2017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6CB3937-21CD-4EEB-8A40-2BD08739A69E}" type="datetime1">
              <a:rPr lang="en-US" smtClean="0"/>
              <a:t>5/22/2017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C370411-6D5A-49D2-8151-7DA21C93BB23}" type="datetime1">
              <a:rPr lang="en-US" smtClean="0"/>
              <a:t>5/22/2017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9C36BA2-0B26-4E56-B1C1-6D19BC0E42A2}" type="datetime1">
              <a:rPr lang="en-US" smtClean="0"/>
              <a:t>5/22/2017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15721BA-C531-4DFC-A86A-BD9A40DDDA1F}" type="datetime1">
              <a:rPr lang="en-US" smtClean="0"/>
              <a:t>5/22/2017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BEBB073-3882-473F-B77D-DB950EE6CE95}" type="datetime1">
              <a:rPr lang="en-US" smtClean="0"/>
              <a:t>5/22/2017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FD1423A-4B0E-49FD-80EA-CBD0024B3EEF}" type="datetime1">
              <a:rPr lang="en-US" smtClean="0"/>
              <a:t>5/22/2017</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gif"/><Relationship Id="rId5" Type="http://schemas.microsoft.com/office/2007/relationships/hdphoto" Target="../media/hdphoto1.wdp"/><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chart" Target="../charts/chart3.xml"/></Relationships>
</file>

<file path=ppt/slides/_rels/slide11.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37.png"/></Relationships>
</file>

<file path=ppt/slides/_rels/slide13.xml.rels><?xml version="1.0" encoding="UTF-8" standalone="yes"?>
<Relationships xmlns="http://schemas.openxmlformats.org/package/2006/relationships"><Relationship Id="rId3" Type="http://schemas.openxmlformats.org/officeDocument/2006/relationships/image" Target="../media/image38.em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hyperlink" Target="http://wamdam.org/" TargetMode="External"/><Relationship Id="rId5" Type="http://schemas.openxmlformats.org/officeDocument/2006/relationships/hyperlink" Target="http://rosenberg.usu.edu/" TargetMode="External"/><Relationship Id="rId4" Type="http://schemas.openxmlformats.org/officeDocument/2006/relationships/hyperlink" Target="mailto:amabdallah@aggiemail.usu.edu" TargetMode="External"/></Relationships>
</file>

<file path=ppt/slides/_rels/slide2.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5.png"/><Relationship Id="rId7" Type="http://schemas.openxmlformats.org/officeDocument/2006/relationships/image" Target="../media/image9.emf"/><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8.emf"/><Relationship Id="rId5" Type="http://schemas.openxmlformats.org/officeDocument/2006/relationships/image" Target="../media/image7.png"/><Relationship Id="rId10" Type="http://schemas.openxmlformats.org/officeDocument/2006/relationships/image" Target="../media/image12.jpg"/><Relationship Id="rId4" Type="http://schemas.openxmlformats.org/officeDocument/2006/relationships/image" Target="../media/image6.jpeg"/><Relationship Id="rId9" Type="http://schemas.openxmlformats.org/officeDocument/2006/relationships/image" Target="../media/image11.gif"/></Relationships>
</file>

<file path=ppt/slides/_rels/slide3.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4.emf"/></Relationships>
</file>

<file path=ppt/slides/_rels/slide4.xml.rels><?xml version="1.0" encoding="UTF-8" standalone="yes"?>
<Relationships xmlns="http://schemas.openxmlformats.org/package/2006/relationships"><Relationship Id="rId8" Type="http://schemas.openxmlformats.org/officeDocument/2006/relationships/image" Target="../media/image20.emf"/><Relationship Id="rId3" Type="http://schemas.openxmlformats.org/officeDocument/2006/relationships/image" Target="../media/image15.emf"/><Relationship Id="rId7" Type="http://schemas.openxmlformats.org/officeDocument/2006/relationships/image" Target="../media/image19.emf"/><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8.emf"/><Relationship Id="rId5" Type="http://schemas.openxmlformats.org/officeDocument/2006/relationships/image" Target="../media/image17.emf"/><Relationship Id="rId4" Type="http://schemas.openxmlformats.org/officeDocument/2006/relationships/image" Target="../media/image16.emf"/></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22.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image" Target="../media/image23.jpeg"/><Relationship Id="rId7" Type="http://schemas.openxmlformats.org/officeDocument/2006/relationships/image" Target="../media/image27.gif"/><Relationship Id="rId12" Type="http://schemas.openxmlformats.org/officeDocument/2006/relationships/image" Target="../media/image31.jpe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26.gif"/><Relationship Id="rId11" Type="http://schemas.openxmlformats.org/officeDocument/2006/relationships/image" Target="../media/image11.gif"/><Relationship Id="rId5" Type="http://schemas.openxmlformats.org/officeDocument/2006/relationships/image" Target="../media/image25.emf"/><Relationship Id="rId10" Type="http://schemas.openxmlformats.org/officeDocument/2006/relationships/image" Target="../media/image30.png"/><Relationship Id="rId4" Type="http://schemas.openxmlformats.org/officeDocument/2006/relationships/image" Target="../media/image24.jpeg"/><Relationship Id="rId9" Type="http://schemas.openxmlformats.org/officeDocument/2006/relationships/image" Target="../media/image29.png"/></Relationships>
</file>

<file path=ppt/slides/_rels/slide8.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34.emf"/><Relationship Id="rId4" Type="http://schemas.openxmlformats.org/officeDocument/2006/relationships/image" Target="../media/image33.emf"/></Relationships>
</file>

<file path=ppt/slides/_rels/slide9.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3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11706" y="621923"/>
            <a:ext cx="8067318" cy="2706039"/>
          </a:xfrm>
        </p:spPr>
        <p:txBody>
          <a:bodyPr>
            <a:noAutofit/>
          </a:bodyPr>
          <a:lstStyle/>
          <a:p>
            <a:r>
              <a:rPr lang="en-US" sz="3600" b="1" dirty="0" smtClean="0">
                <a:latin typeface="Arial" pitchFamily="34" charset="0"/>
                <a:cs typeface="Arial" pitchFamily="34" charset="0"/>
              </a:rPr>
              <a:t>A </a:t>
            </a:r>
            <a:r>
              <a:rPr lang="en-US" sz="3600" b="1" dirty="0">
                <a:latin typeface="Arial" pitchFamily="34" charset="0"/>
                <a:cs typeface="Arial" pitchFamily="34" charset="0"/>
              </a:rPr>
              <a:t>New Method to Organize, Identify, and Compare Water Management Data for </a:t>
            </a:r>
            <a:r>
              <a:rPr lang="en-US" sz="3600" b="1" dirty="0" smtClean="0">
                <a:latin typeface="Arial" pitchFamily="34" charset="0"/>
                <a:cs typeface="Arial" pitchFamily="34" charset="0"/>
              </a:rPr>
              <a:t>Systems Models</a:t>
            </a:r>
            <a:endParaRPr lang="en-US" sz="3600" dirty="0">
              <a:latin typeface="Arial" pitchFamily="34" charset="0"/>
              <a:cs typeface="Arial" pitchFamily="34" charset="0"/>
            </a:endParaRPr>
          </a:p>
        </p:txBody>
      </p:sp>
      <p:pic>
        <p:nvPicPr>
          <p:cNvPr id="6" name="Picture 4" descr="COEhorizontalogo"/>
          <p:cNvPicPr>
            <a:picLocks noChangeAspect="1" noChangeArrowheads="1"/>
          </p:cNvPicPr>
          <p:nvPr/>
        </p:nvPicPr>
        <p:blipFill>
          <a:blip r:embed="rId3" cstate="print"/>
          <a:srcRect/>
          <a:stretch>
            <a:fillRect/>
          </a:stretch>
        </p:blipFill>
        <p:spPr bwMode="auto">
          <a:xfrm>
            <a:off x="3670843" y="5177007"/>
            <a:ext cx="3505200" cy="944945"/>
          </a:xfrm>
          <a:prstGeom prst="rect">
            <a:avLst/>
          </a:prstGeom>
          <a:noFill/>
          <a:ln w="9525">
            <a:noFill/>
            <a:miter lim="800000"/>
            <a:headEnd/>
            <a:tailEnd/>
          </a:ln>
        </p:spPr>
      </p:pic>
      <p:sp>
        <p:nvSpPr>
          <p:cNvPr id="9" name="Subtitle 2"/>
          <p:cNvSpPr>
            <a:spLocks noGrp="1"/>
          </p:cNvSpPr>
          <p:nvPr>
            <p:ph type="subTitle" idx="1"/>
          </p:nvPr>
        </p:nvSpPr>
        <p:spPr>
          <a:xfrm>
            <a:off x="644364" y="3658852"/>
            <a:ext cx="7854696" cy="1518155"/>
          </a:xfrm>
        </p:spPr>
        <p:txBody>
          <a:bodyPr anchor="ctr">
            <a:noAutofit/>
          </a:bodyPr>
          <a:lstStyle/>
          <a:p>
            <a:r>
              <a:rPr lang="en-US" sz="2400" dirty="0" smtClean="0">
                <a:solidFill>
                  <a:schemeClr val="tx1"/>
                </a:solidFill>
                <a:latin typeface="Arial" pitchFamily="34" charset="0"/>
                <a:cs typeface="Arial" pitchFamily="34" charset="0"/>
              </a:rPr>
              <a:t>Adel M. Abdallah and David E. Rosenberg</a:t>
            </a:r>
          </a:p>
          <a:p>
            <a:r>
              <a:rPr lang="en-US" sz="2400" dirty="0" smtClean="0">
                <a:solidFill>
                  <a:schemeClr val="tx1"/>
                </a:solidFill>
                <a:latin typeface="Arial" pitchFamily="34" charset="0"/>
                <a:cs typeface="Arial" pitchFamily="34" charset="0"/>
              </a:rPr>
              <a:t>EWRI 2017  </a:t>
            </a:r>
          </a:p>
          <a:p>
            <a:pPr algn="ctr"/>
            <a:endParaRPr lang="en-US" sz="1200" dirty="0">
              <a:solidFill>
                <a:schemeClr val="tx1"/>
              </a:solidFill>
              <a:latin typeface="Arial" pitchFamily="34" charset="0"/>
              <a:cs typeface="Arial" pitchFamily="34" charset="0"/>
            </a:endParaRPr>
          </a:p>
        </p:txBody>
      </p:sp>
      <p:sp>
        <p:nvSpPr>
          <p:cNvPr id="8" name="Slide Number Placeholder 7"/>
          <p:cNvSpPr>
            <a:spLocks noGrp="1"/>
          </p:cNvSpPr>
          <p:nvPr>
            <p:ph type="sldNum" sz="quarter" idx="12"/>
          </p:nvPr>
        </p:nvSpPr>
        <p:spPr/>
        <p:txBody>
          <a:bodyPr/>
          <a:lstStyle/>
          <a:p>
            <a:fld id="{B6F15528-21DE-4FAA-801E-634DDDAF4B2B}" type="slidenum">
              <a:rPr lang="en-US" smtClean="0"/>
              <a:pPr/>
              <a:t>1</a:t>
            </a:fld>
            <a:endParaRPr lang="en-US"/>
          </a:p>
        </p:txBody>
      </p:sp>
      <p:pic>
        <p:nvPicPr>
          <p:cNvPr id="5" name="Picture 5" descr="uwrllogo"/>
          <p:cNvPicPr>
            <a:picLocks noChangeAspect="1" noChangeArrowheads="1"/>
          </p:cNvPicPr>
          <p:nvPr/>
        </p:nvPicPr>
        <p:blipFill>
          <a:blip r:embed="rId4" cstate="print">
            <a:extLst>
              <a:ext uri="{BEBA8EAE-BF5A-486C-A8C5-ECC9F3942E4B}">
                <a14:imgProps xmlns:a14="http://schemas.microsoft.com/office/drawing/2010/main">
                  <a14:imgLayer r:embed="rId5">
                    <a14:imgEffect>
                      <a14:saturation sat="400000"/>
                    </a14:imgEffect>
                  </a14:imgLayer>
                </a14:imgProps>
              </a:ext>
            </a:extLst>
          </a:blip>
          <a:srcRect/>
          <a:stretch>
            <a:fillRect/>
          </a:stretch>
        </p:blipFill>
        <p:spPr bwMode="auto">
          <a:xfrm>
            <a:off x="7201924" y="5158868"/>
            <a:ext cx="1492250" cy="1077364"/>
          </a:xfrm>
          <a:prstGeom prst="rect">
            <a:avLst/>
          </a:prstGeom>
          <a:noFill/>
          <a:ln>
            <a:noFill/>
          </a:ln>
        </p:spPr>
      </p:pic>
      <p:pic>
        <p:nvPicPr>
          <p:cNvPr id="1026" name="Picture 2" descr="Image result for nsf logo"/>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85482" y="5149478"/>
            <a:ext cx="1149681" cy="115660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461044" y="5292952"/>
            <a:ext cx="2209800" cy="947452"/>
          </a:xfrm>
          <a:prstGeom prst="rect">
            <a:avLst/>
          </a:prstGeom>
        </p:spPr>
      </p:pic>
    </p:spTree>
    <p:extLst>
      <p:ext uri="{BB962C8B-B14F-4D97-AF65-F5344CB8AC3E}">
        <p14:creationId xmlns:p14="http://schemas.microsoft.com/office/powerpoint/2010/main" val="45211317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4500" y="301624"/>
            <a:ext cx="8229600" cy="1143000"/>
          </a:xfrm>
        </p:spPr>
        <p:txBody>
          <a:bodyPr>
            <a:normAutofit fontScale="90000"/>
          </a:bodyPr>
          <a:lstStyle/>
          <a:p>
            <a:r>
              <a:rPr lang="en-US" sz="3600" b="1" dirty="0">
                <a:latin typeface="Arial" panose="020B0604020202020204" pitchFamily="34" charset="0"/>
                <a:cs typeface="Arial" panose="020B0604020202020204" pitchFamily="34" charset="0"/>
              </a:rPr>
              <a:t>What is the storage volume of Hyrum Reservoir, </a:t>
            </a:r>
            <a:r>
              <a:rPr lang="en-US" sz="3600" b="1" dirty="0" smtClean="0">
                <a:latin typeface="Arial" panose="020B0604020202020204" pitchFamily="34" charset="0"/>
                <a:cs typeface="Arial" panose="020B0604020202020204" pitchFamily="34" charset="0"/>
              </a:rPr>
              <a:t>Utah? </a:t>
            </a:r>
            <a:endParaRPr lang="en-US" sz="3600" b="1"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2"/>
          </p:nvPr>
        </p:nvSpPr>
        <p:spPr/>
        <p:txBody>
          <a:bodyPr/>
          <a:lstStyle/>
          <a:p>
            <a:fld id="{B6F15528-21DE-4FAA-801E-634DDDAF4B2B}" type="slidenum">
              <a:rPr lang="en-US" smtClean="0"/>
              <a:pPr/>
              <a:t>10</a:t>
            </a:fld>
            <a:endParaRPr lang="en-US" dirty="0"/>
          </a:p>
        </p:txBody>
      </p:sp>
      <p:graphicFrame>
        <p:nvGraphicFramePr>
          <p:cNvPr id="20" name="Chart 19"/>
          <p:cNvGraphicFramePr>
            <a:graphicFrameLocks/>
          </p:cNvGraphicFramePr>
          <p:nvPr>
            <p:extLst>
              <p:ext uri="{D42A27DB-BD31-4B8C-83A1-F6EECF244321}">
                <p14:modId xmlns:p14="http://schemas.microsoft.com/office/powerpoint/2010/main" val="737550889"/>
              </p:ext>
            </p:extLst>
          </p:nvPr>
        </p:nvGraphicFramePr>
        <p:xfrm>
          <a:off x="890407" y="1605939"/>
          <a:ext cx="7295758" cy="506947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7" name="Chart 16"/>
          <p:cNvGraphicFramePr>
            <a:graphicFrameLocks/>
          </p:cNvGraphicFramePr>
          <p:nvPr>
            <p:extLst>
              <p:ext uri="{D42A27DB-BD31-4B8C-83A1-F6EECF244321}">
                <p14:modId xmlns:p14="http://schemas.microsoft.com/office/powerpoint/2010/main" val="4203667771"/>
              </p:ext>
            </p:extLst>
          </p:nvPr>
        </p:nvGraphicFramePr>
        <p:xfrm>
          <a:off x="890406" y="1605939"/>
          <a:ext cx="7295759" cy="5069474"/>
        </p:xfrm>
        <a:graphic>
          <a:graphicData uri="http://schemas.openxmlformats.org/drawingml/2006/chart">
            <c:chart xmlns:c="http://schemas.openxmlformats.org/drawingml/2006/chart" xmlns:r="http://schemas.openxmlformats.org/officeDocument/2006/relationships" r:id="rId4"/>
          </a:graphicData>
        </a:graphic>
      </p:graphicFrame>
      <p:cxnSp>
        <p:nvCxnSpPr>
          <p:cNvPr id="21" name="Straight Connector 20"/>
          <p:cNvCxnSpPr/>
          <p:nvPr/>
        </p:nvCxnSpPr>
        <p:spPr>
          <a:xfrm>
            <a:off x="6103345" y="3752272"/>
            <a:ext cx="1" cy="2097879"/>
          </a:xfrm>
          <a:prstGeom prst="line">
            <a:avLst/>
          </a:prstGeom>
          <a:ln w="19050">
            <a:solidFill>
              <a:srgbClr val="260F99"/>
            </a:solidFill>
            <a:prstDash val="dash"/>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a:off x="6417067" y="3738932"/>
            <a:ext cx="1" cy="2111219"/>
          </a:xfrm>
          <a:prstGeom prst="line">
            <a:avLst/>
          </a:prstGeom>
          <a:ln w="19050">
            <a:solidFill>
              <a:srgbClr val="260F99"/>
            </a:solidFill>
            <a:prstDash val="dash"/>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flipH="1">
            <a:off x="7355104" y="3590957"/>
            <a:ext cx="8421" cy="2251574"/>
          </a:xfrm>
          <a:prstGeom prst="line">
            <a:avLst/>
          </a:prstGeom>
          <a:ln w="19050">
            <a:solidFill>
              <a:srgbClr val="260F99"/>
            </a:solidFill>
            <a:prstDash val="dash"/>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7218765" y="3590957"/>
            <a:ext cx="1619" cy="2251574"/>
          </a:xfrm>
          <a:prstGeom prst="line">
            <a:avLst/>
          </a:prstGeom>
          <a:ln w="19050">
            <a:solidFill>
              <a:srgbClr val="260F99"/>
            </a:solidFill>
            <a:prstDash val="dash"/>
          </a:ln>
        </p:spPr>
        <p:style>
          <a:lnRef idx="1">
            <a:schemeClr val="accent1"/>
          </a:lnRef>
          <a:fillRef idx="0">
            <a:schemeClr val="accent1"/>
          </a:fillRef>
          <a:effectRef idx="0">
            <a:schemeClr val="accent1"/>
          </a:effectRef>
          <a:fontRef idx="minor">
            <a:schemeClr val="tx1"/>
          </a:fontRef>
        </p:style>
      </p:cxnSp>
      <p:sp>
        <p:nvSpPr>
          <p:cNvPr id="26" name="Rectangle 25"/>
          <p:cNvSpPr/>
          <p:nvPr/>
        </p:nvSpPr>
        <p:spPr>
          <a:xfrm>
            <a:off x="6220325" y="3385093"/>
            <a:ext cx="779316" cy="307777"/>
          </a:xfrm>
          <a:prstGeom prst="rect">
            <a:avLst/>
          </a:prstGeom>
          <a:solidFill>
            <a:schemeClr val="bg1"/>
          </a:solidFill>
        </p:spPr>
        <p:txBody>
          <a:bodyPr wrap="none">
            <a:spAutoFit/>
          </a:bodyPr>
          <a:lstStyle/>
          <a:p>
            <a:r>
              <a:rPr lang="en-US" sz="1400" dirty="0" err="1">
                <a:solidFill>
                  <a:srgbClr val="7030A0"/>
                </a:solidFill>
              </a:rPr>
              <a:t>MaxCap</a:t>
            </a:r>
            <a:endParaRPr lang="en-US" sz="1400" dirty="0">
              <a:solidFill>
                <a:srgbClr val="7030A0"/>
              </a:solidFill>
            </a:endParaRPr>
          </a:p>
        </p:txBody>
      </p:sp>
      <p:sp>
        <p:nvSpPr>
          <p:cNvPr id="27" name="Rectangle 26"/>
          <p:cNvSpPr/>
          <p:nvPr/>
        </p:nvSpPr>
        <p:spPr>
          <a:xfrm>
            <a:off x="6220325" y="3065625"/>
            <a:ext cx="1587229" cy="307777"/>
          </a:xfrm>
          <a:prstGeom prst="rect">
            <a:avLst/>
          </a:prstGeom>
          <a:solidFill>
            <a:schemeClr val="bg1"/>
          </a:solidFill>
        </p:spPr>
        <p:txBody>
          <a:bodyPr wrap="none">
            <a:spAutoFit/>
          </a:bodyPr>
          <a:lstStyle/>
          <a:p>
            <a:r>
              <a:rPr lang="en-US" sz="1400" dirty="0">
                <a:solidFill>
                  <a:srgbClr val="7030A0"/>
                </a:solidFill>
              </a:rPr>
              <a:t>Maximum </a:t>
            </a:r>
            <a:r>
              <a:rPr lang="en-US" sz="1400" dirty="0" smtClean="0">
                <a:solidFill>
                  <a:srgbClr val="7030A0"/>
                </a:solidFill>
              </a:rPr>
              <a:t>Capacity</a:t>
            </a:r>
          </a:p>
        </p:txBody>
      </p:sp>
      <p:cxnSp>
        <p:nvCxnSpPr>
          <p:cNvPr id="33" name="Straight Connector 32"/>
          <p:cNvCxnSpPr/>
          <p:nvPr/>
        </p:nvCxnSpPr>
        <p:spPr>
          <a:xfrm>
            <a:off x="7620000" y="3426688"/>
            <a:ext cx="0" cy="535712"/>
          </a:xfrm>
          <a:prstGeom prst="line">
            <a:avLst/>
          </a:prstGeom>
          <a:ln w="19050">
            <a:solidFill>
              <a:schemeClr val="tx1"/>
            </a:solidFill>
            <a:prstDash val="lgDashDotDot"/>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1941356" y="4038600"/>
            <a:ext cx="3816569" cy="0"/>
          </a:xfrm>
          <a:prstGeom prst="line">
            <a:avLst/>
          </a:prstGeom>
          <a:ln w="19050">
            <a:solidFill>
              <a:srgbClr val="00990F"/>
            </a:solidFill>
          </a:ln>
        </p:spPr>
        <p:style>
          <a:lnRef idx="1">
            <a:schemeClr val="accent1"/>
          </a:lnRef>
          <a:fillRef idx="0">
            <a:schemeClr val="accent1"/>
          </a:fillRef>
          <a:effectRef idx="0">
            <a:schemeClr val="accent1"/>
          </a:effectRef>
          <a:fontRef idx="minor">
            <a:schemeClr val="tx1"/>
          </a:fontRef>
        </p:style>
      </p:cxnSp>
      <p:sp>
        <p:nvSpPr>
          <p:cNvPr id="30" name="Rectangle 29"/>
          <p:cNvSpPr/>
          <p:nvPr/>
        </p:nvSpPr>
        <p:spPr>
          <a:xfrm>
            <a:off x="7274626" y="3350548"/>
            <a:ext cx="774571" cy="307777"/>
          </a:xfrm>
          <a:prstGeom prst="rect">
            <a:avLst/>
          </a:prstGeom>
          <a:solidFill>
            <a:schemeClr val="bg1"/>
          </a:solidFill>
        </p:spPr>
        <p:txBody>
          <a:bodyPr wrap="none">
            <a:spAutoFit/>
          </a:bodyPr>
          <a:lstStyle/>
          <a:p>
            <a:r>
              <a:rPr lang="en-US" sz="1400" dirty="0" err="1" smtClean="0">
                <a:solidFill>
                  <a:srgbClr val="7030A0"/>
                </a:solidFill>
              </a:rPr>
              <a:t>maxstor</a:t>
            </a:r>
            <a:endParaRPr lang="en-US" sz="1400" dirty="0">
              <a:solidFill>
                <a:srgbClr val="7030A0"/>
              </a:solidFill>
            </a:endParaRPr>
          </a:p>
        </p:txBody>
      </p:sp>
      <p:cxnSp>
        <p:nvCxnSpPr>
          <p:cNvPr id="38" name="Straight Connector 37"/>
          <p:cNvCxnSpPr/>
          <p:nvPr/>
        </p:nvCxnSpPr>
        <p:spPr>
          <a:xfrm flipV="1">
            <a:off x="5748748" y="4038601"/>
            <a:ext cx="0" cy="1811550"/>
          </a:xfrm>
          <a:prstGeom prst="line">
            <a:avLst/>
          </a:prstGeom>
          <a:ln w="19050">
            <a:solidFill>
              <a:srgbClr val="00990F"/>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flipV="1">
            <a:off x="4810711" y="4051419"/>
            <a:ext cx="0" cy="1798732"/>
          </a:xfrm>
          <a:prstGeom prst="line">
            <a:avLst/>
          </a:prstGeom>
          <a:ln w="19050">
            <a:solidFill>
              <a:srgbClr val="00990F"/>
            </a:solidFill>
          </a:ln>
        </p:spPr>
        <p:style>
          <a:lnRef idx="1">
            <a:schemeClr val="accent1"/>
          </a:lnRef>
          <a:fillRef idx="0">
            <a:schemeClr val="accent1"/>
          </a:fillRef>
          <a:effectRef idx="0">
            <a:schemeClr val="accent1"/>
          </a:effectRef>
          <a:fontRef idx="minor">
            <a:schemeClr val="tx1"/>
          </a:fontRef>
        </p:style>
      </p:cxnSp>
      <p:sp>
        <p:nvSpPr>
          <p:cNvPr id="25" name="Rectangle 24"/>
          <p:cNvSpPr/>
          <p:nvPr/>
        </p:nvSpPr>
        <p:spPr>
          <a:xfrm>
            <a:off x="5235122" y="3384193"/>
            <a:ext cx="1045607" cy="307777"/>
          </a:xfrm>
          <a:prstGeom prst="rect">
            <a:avLst/>
          </a:prstGeom>
          <a:solidFill>
            <a:schemeClr val="bg1"/>
          </a:solidFill>
        </p:spPr>
        <p:txBody>
          <a:bodyPr wrap="none">
            <a:spAutoFit/>
          </a:bodyPr>
          <a:lstStyle/>
          <a:p>
            <a:r>
              <a:rPr lang="en-US" sz="1400" dirty="0" smtClean="0">
                <a:solidFill>
                  <a:srgbClr val="7030A0"/>
                </a:solidFill>
              </a:rPr>
              <a:t>MAX_STOR </a:t>
            </a:r>
            <a:endParaRPr lang="en-US" sz="1400" dirty="0">
              <a:solidFill>
                <a:srgbClr val="7030A0"/>
              </a:solidFill>
            </a:endParaRPr>
          </a:p>
        </p:txBody>
      </p:sp>
    </p:spTree>
    <p:extLst>
      <p:ext uri="{BB962C8B-B14F-4D97-AF65-F5344CB8AC3E}">
        <p14:creationId xmlns:p14="http://schemas.microsoft.com/office/powerpoint/2010/main" val="22322276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4"/>
                                        </p:tgtEl>
                                        <p:attrNameLst>
                                          <p:attrName>style.visibility</p:attrName>
                                        </p:attrNameLst>
                                      </p:cBhvr>
                                      <p:to>
                                        <p:strVal val="visible"/>
                                      </p:to>
                                    </p:set>
                                  </p:childTnLst>
                                  <p:subTnLst>
                                    <p:set>
                                      <p:cBhvr override="childStyle">
                                        <p:cTn dur="1" fill="hold" display="0" masterRel="nextClick" afterEffect="1"/>
                                        <p:tgtEl>
                                          <p:spTgt spid="34"/>
                                        </p:tgtEl>
                                        <p:attrNameLst>
                                          <p:attrName>style.visibility</p:attrName>
                                        </p:attrNameLst>
                                      </p:cBhvr>
                                      <p:to>
                                        <p:strVal val="hidden"/>
                                      </p:to>
                                    </p:set>
                                  </p:subTnLst>
                                </p:cTn>
                              </p:par>
                              <p:par>
                                <p:cTn id="13" presetID="1" presetClass="entr" presetSubtype="0" fill="hold" nodeType="withEffect">
                                  <p:stCondLst>
                                    <p:cond delay="0"/>
                                  </p:stCondLst>
                                  <p:childTnLst>
                                    <p:set>
                                      <p:cBhvr>
                                        <p:cTn id="14" dur="1" fill="hold">
                                          <p:stCondLst>
                                            <p:cond delay="0"/>
                                          </p:stCondLst>
                                        </p:cTn>
                                        <p:tgtEl>
                                          <p:spTgt spid="38"/>
                                        </p:tgtEl>
                                        <p:attrNameLst>
                                          <p:attrName>style.visibility</p:attrName>
                                        </p:attrNameLst>
                                      </p:cBhvr>
                                      <p:to>
                                        <p:strVal val="visible"/>
                                      </p:to>
                                    </p:set>
                                  </p:childTnLst>
                                  <p:subTnLst>
                                    <p:set>
                                      <p:cBhvr override="childStyle">
                                        <p:cTn dur="1" fill="hold" display="0" masterRel="nextClick" afterEffect="1"/>
                                        <p:tgtEl>
                                          <p:spTgt spid="38"/>
                                        </p:tgtEl>
                                        <p:attrNameLst>
                                          <p:attrName>style.visibility</p:attrName>
                                        </p:attrNameLst>
                                      </p:cBhvr>
                                      <p:to>
                                        <p:strVal val="hidden"/>
                                      </p:to>
                                    </p:set>
                                  </p:subTnLst>
                                </p:cTn>
                              </p:par>
                              <p:par>
                                <p:cTn id="15" presetID="1" presetClass="entr" presetSubtype="0" fill="hold" nodeType="withEffect">
                                  <p:stCondLst>
                                    <p:cond delay="0"/>
                                  </p:stCondLst>
                                  <p:childTnLst>
                                    <p:set>
                                      <p:cBhvr>
                                        <p:cTn id="16" dur="1" fill="hold">
                                          <p:stCondLst>
                                            <p:cond delay="0"/>
                                          </p:stCondLst>
                                        </p:cTn>
                                        <p:tgtEl>
                                          <p:spTgt spid="40"/>
                                        </p:tgtEl>
                                        <p:attrNameLst>
                                          <p:attrName>style.visibility</p:attrName>
                                        </p:attrNameLst>
                                      </p:cBhvr>
                                      <p:to>
                                        <p:strVal val="visible"/>
                                      </p:to>
                                    </p:set>
                                  </p:childTnLst>
                                  <p:subTnLst>
                                    <p:set>
                                      <p:cBhvr override="childStyle">
                                        <p:cTn dur="1" fill="hold" display="0" masterRel="nextClick" afterEffect="1"/>
                                        <p:tgtEl>
                                          <p:spTgt spid="40"/>
                                        </p:tgtEl>
                                        <p:attrNameLst>
                                          <p:attrName>style.visibility</p:attrName>
                                        </p:attrNameLst>
                                      </p:cBhvr>
                                      <p:to>
                                        <p:strVal val="hidden"/>
                                      </p:to>
                                    </p:set>
                                  </p:sub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1"/>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2"/>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6"/>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27"/>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4"/>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3"/>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7" grpId="0">
        <p:bldAsOne/>
      </p:bldGraphic>
      <p:bldP spid="26" grpId="0" animBg="1"/>
      <p:bldP spid="27" grpId="0" animBg="1"/>
      <p:bldP spid="30" grpId="0" animBg="1"/>
      <p:bldP spid="2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b="1" dirty="0" smtClean="0">
                <a:latin typeface="Arial" panose="020B0604020202020204" pitchFamily="34" charset="0"/>
                <a:cs typeface="Arial" panose="020B0604020202020204" pitchFamily="34" charset="0"/>
              </a:rPr>
              <a:t>What is the total agriculture demand in Cache County, Utah? </a:t>
            </a:r>
            <a:endParaRPr lang="en-US" sz="2800" b="1"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2"/>
          </p:nvPr>
        </p:nvSpPr>
        <p:spPr/>
        <p:txBody>
          <a:bodyPr/>
          <a:lstStyle/>
          <a:p>
            <a:fld id="{B6F15528-21DE-4FAA-801E-634DDDAF4B2B}" type="slidenum">
              <a:rPr lang="en-US" smtClean="0"/>
              <a:pPr/>
              <a:t>11</a:t>
            </a:fld>
            <a:endParaRPr lang="en-US" dirty="0"/>
          </a:p>
        </p:txBody>
      </p:sp>
      <p:graphicFrame>
        <p:nvGraphicFramePr>
          <p:cNvPr id="5" name="Chart 4"/>
          <p:cNvGraphicFramePr>
            <a:graphicFrameLocks/>
          </p:cNvGraphicFramePr>
          <p:nvPr>
            <p:extLst>
              <p:ext uri="{D42A27DB-BD31-4B8C-83A1-F6EECF244321}">
                <p14:modId xmlns:p14="http://schemas.microsoft.com/office/powerpoint/2010/main" val="1779225843"/>
              </p:ext>
            </p:extLst>
          </p:nvPr>
        </p:nvGraphicFramePr>
        <p:xfrm>
          <a:off x="152399" y="1585913"/>
          <a:ext cx="8542867" cy="513556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92027758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b="1" dirty="0">
                <a:latin typeface="Arial" panose="020B0604020202020204" pitchFamily="34" charset="0"/>
                <a:cs typeface="Arial" panose="020B0604020202020204" pitchFamily="34" charset="0"/>
              </a:rPr>
              <a:t>WaMDaM provides features to manage data for systems </a:t>
            </a:r>
            <a:r>
              <a:rPr lang="en-US" sz="3200" b="1" dirty="0" smtClean="0">
                <a:latin typeface="Arial" panose="020B0604020202020204" pitchFamily="34" charset="0"/>
                <a:cs typeface="Arial" panose="020B0604020202020204" pitchFamily="34" charset="0"/>
              </a:rPr>
              <a:t>models</a:t>
            </a:r>
            <a:endParaRPr lang="en-US" sz="3200" b="1" dirty="0">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457200" y="5887840"/>
            <a:ext cx="8229600" cy="619322"/>
          </a:xfrm>
        </p:spPr>
        <p:txBody>
          <a:bodyPr>
            <a:normAutofit/>
          </a:bodyPr>
          <a:lstStyle/>
          <a:p>
            <a:pPr marL="0" indent="0" algn="ctr">
              <a:buNone/>
            </a:pPr>
            <a:r>
              <a:rPr lang="en-US" sz="2400" b="1" dirty="0" err="1" smtClean="0"/>
              <a:t>HydraPlatform</a:t>
            </a:r>
            <a:r>
              <a:rPr lang="en-US" sz="2400" b="1" dirty="0" smtClean="0"/>
              <a:t>, CUAHSI (ODM), </a:t>
            </a:r>
            <a:r>
              <a:rPr lang="en-US" sz="2400" b="1" dirty="0" err="1" smtClean="0"/>
              <a:t>WaDE</a:t>
            </a:r>
            <a:r>
              <a:rPr lang="en-US" sz="2400" b="1" dirty="0" smtClean="0"/>
              <a:t>, HEC-DSS</a:t>
            </a:r>
            <a:endParaRPr lang="en-US" sz="2400" b="1"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12</a:t>
            </a:fld>
            <a:endParaRPr lang="en-US" dirty="0"/>
          </a:p>
        </p:txBody>
      </p:sp>
      <p:pic>
        <p:nvPicPr>
          <p:cNvPr id="7" name="Picture 6"/>
          <p:cNvPicPr>
            <a:picLocks noChangeAspect="1"/>
          </p:cNvPicPr>
          <p:nvPr/>
        </p:nvPicPr>
        <p:blipFill rotWithShape="1">
          <a:blip r:embed="rId3"/>
          <a:srcRect t="6375"/>
          <a:stretch/>
        </p:blipFill>
        <p:spPr>
          <a:xfrm>
            <a:off x="205349" y="1676400"/>
            <a:ext cx="8486367" cy="1752600"/>
          </a:xfrm>
          <a:prstGeom prst="rect">
            <a:avLst/>
          </a:prstGeom>
        </p:spPr>
      </p:pic>
      <p:pic>
        <p:nvPicPr>
          <p:cNvPr id="8" name="Picture 7"/>
          <p:cNvPicPr>
            <a:picLocks noChangeAspect="1"/>
          </p:cNvPicPr>
          <p:nvPr/>
        </p:nvPicPr>
        <p:blipFill rotWithShape="1">
          <a:blip r:embed="rId4"/>
          <a:srcRect t="4872"/>
          <a:stretch/>
        </p:blipFill>
        <p:spPr>
          <a:xfrm>
            <a:off x="205349" y="3725665"/>
            <a:ext cx="8481451" cy="1745531"/>
          </a:xfrm>
          <a:prstGeom prst="rect">
            <a:avLst/>
          </a:prstGeom>
        </p:spPr>
      </p:pic>
      <p:sp>
        <p:nvSpPr>
          <p:cNvPr id="5" name="Rectangle 4"/>
          <p:cNvSpPr/>
          <p:nvPr/>
        </p:nvSpPr>
        <p:spPr>
          <a:xfrm>
            <a:off x="205349" y="1676400"/>
            <a:ext cx="2080651" cy="17526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6591300" y="3722130"/>
            <a:ext cx="2080651" cy="17526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587625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9"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3600" b="1" dirty="0">
                <a:latin typeface="Arial" panose="020B0604020202020204" pitchFamily="34" charset="0"/>
                <a:cs typeface="Arial" panose="020B0604020202020204" pitchFamily="34" charset="0"/>
              </a:rPr>
              <a:t>Further </a:t>
            </a:r>
            <a:r>
              <a:rPr lang="en-US" sz="3600" b="1" dirty="0" smtClean="0">
                <a:latin typeface="Arial" panose="020B0604020202020204" pitchFamily="34" charset="0"/>
                <a:cs typeface="Arial" panose="020B0604020202020204" pitchFamily="34" charset="0"/>
              </a:rPr>
              <a:t>Work: </a:t>
            </a:r>
            <a:r>
              <a:rPr lang="en-US" sz="3600" dirty="0" smtClean="0">
                <a:latin typeface="Arial" panose="020B0604020202020204" pitchFamily="34" charset="0"/>
                <a:cs typeface="Arial" panose="020B0604020202020204" pitchFamily="34" charset="0"/>
              </a:rPr>
              <a:t>Compare modeling methods in a common study area</a:t>
            </a:r>
            <a:endParaRPr lang="en-US" sz="3600"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2"/>
          </p:nvPr>
        </p:nvSpPr>
        <p:spPr/>
        <p:txBody>
          <a:bodyPr/>
          <a:lstStyle/>
          <a:p>
            <a:fld id="{B6F15528-21DE-4FAA-801E-634DDDAF4B2B}" type="slidenum">
              <a:rPr lang="en-US" smtClean="0"/>
              <a:pPr/>
              <a:t>13</a:t>
            </a:fld>
            <a:endParaRPr lang="en-US" dirty="0"/>
          </a:p>
        </p:txBody>
      </p:sp>
      <p:pic>
        <p:nvPicPr>
          <p:cNvPr id="5" name="Picture 4"/>
          <p:cNvPicPr>
            <a:picLocks noChangeAspect="1"/>
          </p:cNvPicPr>
          <p:nvPr/>
        </p:nvPicPr>
        <p:blipFill>
          <a:blip r:embed="rId3"/>
          <a:stretch>
            <a:fillRect/>
          </a:stretch>
        </p:blipFill>
        <p:spPr>
          <a:xfrm>
            <a:off x="152400" y="2590800"/>
            <a:ext cx="8819743" cy="2534440"/>
          </a:xfrm>
          <a:prstGeom prst="rect">
            <a:avLst/>
          </a:prstGeom>
        </p:spPr>
      </p:pic>
    </p:spTree>
    <p:extLst>
      <p:ext uri="{BB962C8B-B14F-4D97-AF65-F5344CB8AC3E}">
        <p14:creationId xmlns:p14="http://schemas.microsoft.com/office/powerpoint/2010/main" val="128428734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b="1" dirty="0" smtClean="0">
                <a:latin typeface="Arial" panose="020B0604020202020204" pitchFamily="34" charset="0"/>
                <a:cs typeface="Arial" panose="020B0604020202020204" pitchFamily="34" charset="0"/>
              </a:rPr>
              <a:t>Conclusion</a:t>
            </a:r>
            <a:endParaRPr lang="en-US" sz="3600" b="1" dirty="0">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457200" y="1600200"/>
            <a:ext cx="8229600" cy="4756150"/>
          </a:xfrm>
        </p:spPr>
        <p:txBody>
          <a:bodyPr>
            <a:normAutofit fontScale="92500" lnSpcReduction="20000"/>
          </a:bodyPr>
          <a:lstStyle/>
          <a:p>
            <a:r>
              <a:rPr lang="en-US" sz="2800" dirty="0">
                <a:solidFill>
                  <a:srgbClr val="3288FF"/>
                </a:solidFill>
                <a:latin typeface="Arial" panose="020B0604020202020204" pitchFamily="34" charset="0"/>
                <a:cs typeface="Arial" panose="020B0604020202020204" pitchFamily="34" charset="0"/>
              </a:rPr>
              <a:t>Controlled vocabulary </a:t>
            </a:r>
            <a:r>
              <a:rPr lang="en-US" sz="2800" dirty="0">
                <a:latin typeface="Arial" panose="020B0604020202020204" pitchFamily="34" charset="0"/>
                <a:cs typeface="Arial" panose="020B0604020202020204" pitchFamily="34" charset="0"/>
              </a:rPr>
              <a:t>allow to query and compare across data </a:t>
            </a:r>
            <a:r>
              <a:rPr lang="en-US" sz="2800" dirty="0" smtClean="0">
                <a:latin typeface="Arial" panose="020B0604020202020204" pitchFamily="34" charset="0"/>
                <a:cs typeface="Arial" panose="020B0604020202020204" pitchFamily="34" charset="0"/>
              </a:rPr>
              <a:t>sets</a:t>
            </a:r>
          </a:p>
          <a:p>
            <a:endParaRPr lang="en-US" sz="2800" dirty="0" smtClean="0">
              <a:latin typeface="Arial" panose="020B0604020202020204" pitchFamily="34" charset="0"/>
              <a:cs typeface="Arial" panose="020B0604020202020204" pitchFamily="34" charset="0"/>
            </a:endParaRPr>
          </a:p>
          <a:p>
            <a:r>
              <a:rPr lang="en-US" sz="2800" dirty="0" smtClean="0">
                <a:latin typeface="Arial" panose="020B0604020202020204" pitchFamily="34" charset="0"/>
                <a:cs typeface="Arial" panose="020B0604020202020204" pitchFamily="34" charset="0"/>
              </a:rPr>
              <a:t>Comparisons </a:t>
            </a:r>
            <a:r>
              <a:rPr lang="en-US" sz="2800" dirty="0">
                <a:latin typeface="Arial" panose="020B0604020202020204" pitchFamily="34" charset="0"/>
                <a:cs typeface="Arial" panose="020B0604020202020204" pitchFamily="34" charset="0"/>
              </a:rPr>
              <a:t>reveal similarities and </a:t>
            </a:r>
            <a:r>
              <a:rPr lang="en-US" sz="2800" dirty="0" smtClean="0">
                <a:latin typeface="Arial" panose="020B0604020202020204" pitchFamily="34" charset="0"/>
                <a:cs typeface="Arial" panose="020B0604020202020204" pitchFamily="34" charset="0"/>
              </a:rPr>
              <a:t>discrepancies</a:t>
            </a:r>
          </a:p>
          <a:p>
            <a:endParaRPr lang="en-US" sz="2800" dirty="0" smtClean="0">
              <a:latin typeface="Arial" panose="020B0604020202020204" pitchFamily="34" charset="0"/>
              <a:cs typeface="Arial" panose="020B0604020202020204" pitchFamily="34" charset="0"/>
            </a:endParaRPr>
          </a:p>
          <a:p>
            <a:r>
              <a:rPr lang="en-US" sz="2800" dirty="0">
                <a:latin typeface="Arial" panose="020B0604020202020204" pitchFamily="34" charset="0"/>
                <a:cs typeface="Arial" panose="020B0604020202020204" pitchFamily="34" charset="0"/>
              </a:rPr>
              <a:t>Build </a:t>
            </a:r>
            <a:r>
              <a:rPr lang="en-US" sz="2800" dirty="0">
                <a:solidFill>
                  <a:srgbClr val="FF0000"/>
                </a:solidFill>
                <a:latin typeface="Arial" panose="020B0604020202020204" pitchFamily="34" charset="0"/>
                <a:cs typeface="Arial" panose="020B0604020202020204" pitchFamily="34" charset="0"/>
              </a:rPr>
              <a:t>tools to speed data loading </a:t>
            </a:r>
            <a:r>
              <a:rPr lang="en-US" sz="2800" dirty="0">
                <a:latin typeface="Arial" panose="020B0604020202020204" pitchFamily="34" charset="0"/>
                <a:cs typeface="Arial" panose="020B0604020202020204" pitchFamily="34" charset="0"/>
              </a:rPr>
              <a:t>and validate data </a:t>
            </a:r>
            <a:r>
              <a:rPr lang="en-US" sz="2800" dirty="0" smtClean="0">
                <a:latin typeface="Arial" panose="020B0604020202020204" pitchFamily="34" charset="0"/>
                <a:cs typeface="Arial" panose="020B0604020202020204" pitchFamily="34" charset="0"/>
              </a:rPr>
              <a:t>loaded</a:t>
            </a:r>
          </a:p>
          <a:p>
            <a:endParaRPr lang="en-US" sz="2800" dirty="0">
              <a:latin typeface="Arial" panose="020B0604020202020204" pitchFamily="34" charset="0"/>
              <a:cs typeface="Arial" panose="020B0604020202020204" pitchFamily="34" charset="0"/>
            </a:endParaRPr>
          </a:p>
          <a:p>
            <a:r>
              <a:rPr lang="en-US" sz="2800" dirty="0" smtClean="0">
                <a:latin typeface="Arial" panose="020B0604020202020204" pitchFamily="34" charset="0"/>
                <a:cs typeface="Arial" panose="020B0604020202020204" pitchFamily="34" charset="0"/>
              </a:rPr>
              <a:t>Requires </a:t>
            </a:r>
            <a:r>
              <a:rPr lang="en-US" sz="2800" dirty="0">
                <a:latin typeface="Arial" panose="020B0604020202020204" pitchFamily="34" charset="0"/>
                <a:cs typeface="Arial" panose="020B0604020202020204" pitchFamily="34" charset="0"/>
              </a:rPr>
              <a:t>time + effort to load </a:t>
            </a:r>
            <a:r>
              <a:rPr lang="en-US" sz="2800" dirty="0" smtClean="0">
                <a:latin typeface="Arial" panose="020B0604020202020204" pitchFamily="34" charset="0"/>
                <a:cs typeface="Arial" panose="020B0604020202020204" pitchFamily="34" charset="0"/>
              </a:rPr>
              <a:t>data</a:t>
            </a:r>
          </a:p>
          <a:p>
            <a:pPr marL="0" indent="0">
              <a:buNone/>
            </a:pPr>
            <a:endParaRPr lang="en-US" sz="2800" dirty="0" smtClean="0">
              <a:solidFill>
                <a:srgbClr val="C00000"/>
              </a:solidFill>
              <a:latin typeface="Arial" panose="020B0604020202020204" pitchFamily="34" charset="0"/>
              <a:cs typeface="Arial" panose="020B0604020202020204" pitchFamily="34" charset="0"/>
            </a:endParaRPr>
          </a:p>
          <a:p>
            <a:r>
              <a:rPr lang="en-US" sz="2800" dirty="0" smtClean="0">
                <a:latin typeface="Arial" panose="020B0604020202020204" pitchFamily="34" charset="0"/>
                <a:cs typeface="Arial" panose="020B0604020202020204" pitchFamily="34" charset="0"/>
              </a:rPr>
              <a:t>Further </a:t>
            </a:r>
            <a:r>
              <a:rPr lang="en-US" sz="2800" dirty="0">
                <a:solidFill>
                  <a:srgbClr val="00990F"/>
                </a:solidFill>
                <a:latin typeface="Arial" panose="020B0604020202020204" pitchFamily="34" charset="0"/>
                <a:cs typeface="Arial" panose="020B0604020202020204" pitchFamily="34" charset="0"/>
              </a:rPr>
              <a:t>participation by others </a:t>
            </a:r>
            <a:r>
              <a:rPr lang="en-US" sz="2800" dirty="0">
                <a:latin typeface="Arial" panose="020B0604020202020204" pitchFamily="34" charset="0"/>
                <a:cs typeface="Arial" panose="020B0604020202020204" pitchFamily="34" charset="0"/>
              </a:rPr>
              <a:t>will expand usefulness of data system</a:t>
            </a:r>
          </a:p>
        </p:txBody>
      </p:sp>
      <p:sp>
        <p:nvSpPr>
          <p:cNvPr id="4" name="Slide Number Placeholder 3"/>
          <p:cNvSpPr>
            <a:spLocks noGrp="1"/>
          </p:cNvSpPr>
          <p:nvPr>
            <p:ph type="sldNum" sz="quarter" idx="12"/>
          </p:nvPr>
        </p:nvSpPr>
        <p:spPr/>
        <p:txBody>
          <a:bodyPr/>
          <a:lstStyle/>
          <a:p>
            <a:fld id="{B6F15528-21DE-4FAA-801E-634DDDAF4B2B}" type="slidenum">
              <a:rPr lang="en-US" smtClean="0"/>
              <a:pPr/>
              <a:t>14</a:t>
            </a:fld>
            <a:endParaRPr lang="en-US" dirty="0"/>
          </a:p>
        </p:txBody>
      </p:sp>
    </p:spTree>
    <p:extLst>
      <p:ext uri="{BB962C8B-B14F-4D97-AF65-F5344CB8AC3E}">
        <p14:creationId xmlns:p14="http://schemas.microsoft.com/office/powerpoint/2010/main" val="154118869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9100" y="945610"/>
            <a:ext cx="8229600" cy="1143000"/>
          </a:xfrm>
        </p:spPr>
        <p:txBody>
          <a:bodyPr>
            <a:normAutofit fontScale="90000"/>
          </a:bodyPr>
          <a:lstStyle/>
          <a:p>
            <a:r>
              <a:rPr lang="en-US" dirty="0" smtClean="0"/>
              <a:t>Thank you</a:t>
            </a:r>
            <a:br>
              <a:rPr lang="en-US" dirty="0" smtClean="0"/>
            </a:br>
            <a:r>
              <a:rPr lang="en-US" dirty="0" smtClean="0"/>
              <a:t>Questions?</a:t>
            </a:r>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15</a:t>
            </a:fld>
            <a:endParaRPr lang="en-US" dirty="0"/>
          </a:p>
        </p:txBody>
      </p:sp>
      <p:grpSp>
        <p:nvGrpSpPr>
          <p:cNvPr id="10" name="Group 9"/>
          <p:cNvGrpSpPr/>
          <p:nvPr/>
        </p:nvGrpSpPr>
        <p:grpSpPr>
          <a:xfrm>
            <a:off x="1981200" y="4201962"/>
            <a:ext cx="5452425" cy="1600489"/>
            <a:chOff x="3393855" y="1235794"/>
            <a:chExt cx="5452425" cy="1600489"/>
          </a:xfrm>
        </p:grpSpPr>
        <p:grpSp>
          <p:nvGrpSpPr>
            <p:cNvPr id="11" name="Group 10"/>
            <p:cNvGrpSpPr/>
            <p:nvPr/>
          </p:nvGrpSpPr>
          <p:grpSpPr>
            <a:xfrm>
              <a:off x="3393855" y="1235794"/>
              <a:ext cx="4186827" cy="1479463"/>
              <a:chOff x="1832973" y="4759404"/>
              <a:chExt cx="4186827" cy="1479463"/>
            </a:xfrm>
          </p:grpSpPr>
          <p:sp>
            <p:nvSpPr>
              <p:cNvPr id="13" name="TextBox 12"/>
              <p:cNvSpPr txBox="1"/>
              <p:nvPr/>
            </p:nvSpPr>
            <p:spPr>
              <a:xfrm>
                <a:off x="1981200" y="4759404"/>
                <a:ext cx="4038600" cy="1107996"/>
              </a:xfrm>
              <a:prstGeom prst="rect">
                <a:avLst/>
              </a:prstGeom>
              <a:solidFill>
                <a:schemeClr val="bg1"/>
              </a:solidFill>
            </p:spPr>
            <p:txBody>
              <a:bodyPr wrap="square" rtlCol="0">
                <a:spAutoFit/>
              </a:bodyPr>
              <a:lstStyle/>
              <a:p>
                <a:r>
                  <a:rPr lang="en-US" sz="6600" b="1" dirty="0" smtClean="0">
                    <a:solidFill>
                      <a:srgbClr val="0070C0"/>
                    </a:solidFill>
                    <a:effectLst>
                      <a:outerShdw blurRad="38100" dist="38100" dir="2700000" algn="tl">
                        <a:srgbClr val="000000">
                          <a:alpha val="43137"/>
                        </a:srgbClr>
                      </a:outerShdw>
                    </a:effectLst>
                  </a:rPr>
                  <a:t>WaMDaM</a:t>
                </a:r>
                <a:endParaRPr lang="en-US" sz="2000" b="1" dirty="0" smtClean="0">
                  <a:solidFill>
                    <a:srgbClr val="0070C0"/>
                  </a:solidFill>
                  <a:effectLst>
                    <a:outerShdw blurRad="38100" dist="38100" dir="2700000" algn="tl">
                      <a:srgbClr val="000000">
                        <a:alpha val="43137"/>
                      </a:srgbClr>
                    </a:outerShdw>
                  </a:effectLst>
                </a:endParaRPr>
              </a:p>
            </p:txBody>
          </p:sp>
          <p:sp>
            <p:nvSpPr>
              <p:cNvPr id="14" name="TextBox 13"/>
              <p:cNvSpPr txBox="1"/>
              <p:nvPr/>
            </p:nvSpPr>
            <p:spPr>
              <a:xfrm>
                <a:off x="1832973" y="5623314"/>
                <a:ext cx="4038600" cy="615553"/>
              </a:xfrm>
              <a:prstGeom prst="rect">
                <a:avLst/>
              </a:prstGeom>
              <a:solidFill>
                <a:schemeClr val="bg1"/>
              </a:solidFill>
            </p:spPr>
            <p:txBody>
              <a:bodyPr wrap="square" rtlCol="0">
                <a:spAutoFit/>
              </a:bodyPr>
              <a:lstStyle/>
              <a:p>
                <a:pPr algn="ctr"/>
                <a:r>
                  <a:rPr lang="en-US" b="1" dirty="0" smtClean="0">
                    <a:solidFill>
                      <a:srgbClr val="0070C0"/>
                    </a:solidFill>
                    <a:effectLst>
                      <a:outerShdw blurRad="38100" dist="38100" dir="2700000" algn="tl">
                        <a:srgbClr val="000000">
                          <a:alpha val="43137"/>
                        </a:srgbClr>
                      </a:outerShdw>
                    </a:effectLst>
                  </a:rPr>
                  <a:t>The Water Management Data Model</a:t>
                </a:r>
                <a:br>
                  <a:rPr lang="en-US" b="1" dirty="0" smtClean="0">
                    <a:solidFill>
                      <a:srgbClr val="0070C0"/>
                    </a:solidFill>
                    <a:effectLst>
                      <a:outerShdw blurRad="38100" dist="38100" dir="2700000" algn="tl">
                        <a:srgbClr val="000000">
                          <a:alpha val="43137"/>
                        </a:srgbClr>
                      </a:outerShdw>
                    </a:effectLst>
                  </a:rPr>
                </a:br>
                <a:r>
                  <a:rPr lang="en-US" sz="1600" b="1" dirty="0">
                    <a:solidFill>
                      <a:srgbClr val="0070C0"/>
                    </a:solidFill>
                    <a:effectLst>
                      <a:outerShdw blurRad="38100" dist="38100" dir="2700000" algn="tl">
                        <a:srgbClr val="000000">
                          <a:alpha val="43137"/>
                        </a:srgbClr>
                      </a:outerShdw>
                    </a:effectLst>
                  </a:rPr>
                  <a:t>Organize. Compare. Prepare </a:t>
                </a:r>
                <a:r>
                  <a:rPr lang="en-US" sz="1600" b="1" dirty="0" smtClean="0">
                    <a:solidFill>
                      <a:srgbClr val="0070C0"/>
                    </a:solidFill>
                    <a:effectLst>
                      <a:outerShdw blurRad="38100" dist="38100" dir="2700000" algn="tl">
                        <a:srgbClr val="000000">
                          <a:alpha val="43137"/>
                        </a:srgbClr>
                      </a:outerShdw>
                    </a:effectLst>
                  </a:rPr>
                  <a:t>Data to </a:t>
                </a:r>
                <a:r>
                  <a:rPr lang="en-US" sz="1600" b="1" dirty="0">
                    <a:solidFill>
                      <a:srgbClr val="0070C0"/>
                    </a:solidFill>
                    <a:effectLst>
                      <a:outerShdw blurRad="38100" dist="38100" dir="2700000" algn="tl">
                        <a:srgbClr val="000000">
                          <a:alpha val="43137"/>
                        </a:srgbClr>
                      </a:outerShdw>
                    </a:effectLst>
                  </a:rPr>
                  <a:t>Models.</a:t>
                </a:r>
                <a:endParaRPr lang="en-US" sz="1600" b="1" dirty="0" smtClean="0">
                  <a:solidFill>
                    <a:srgbClr val="0070C0"/>
                  </a:solidFill>
                  <a:effectLst>
                    <a:outerShdw blurRad="38100" dist="38100" dir="2700000" algn="tl">
                      <a:srgbClr val="000000">
                        <a:alpha val="43137"/>
                      </a:srgbClr>
                    </a:outerShdw>
                  </a:effectLst>
                </a:endParaRPr>
              </a:p>
            </p:txBody>
          </p:sp>
        </p:grpSp>
        <p:pic>
          <p:nvPicPr>
            <p:cNvPr id="12" name="Picture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359430" y="1345706"/>
              <a:ext cx="1486850" cy="1490577"/>
            </a:xfrm>
            <a:prstGeom prst="rect">
              <a:avLst/>
            </a:prstGeom>
          </p:spPr>
        </p:pic>
      </p:grpSp>
      <p:sp>
        <p:nvSpPr>
          <p:cNvPr id="3" name="Rectangle 2"/>
          <p:cNvSpPr/>
          <p:nvPr/>
        </p:nvSpPr>
        <p:spPr>
          <a:xfrm>
            <a:off x="2133600" y="2581103"/>
            <a:ext cx="4572000" cy="1754326"/>
          </a:xfrm>
          <a:prstGeom prst="rect">
            <a:avLst/>
          </a:prstGeom>
        </p:spPr>
        <p:txBody>
          <a:bodyPr>
            <a:spAutoFit/>
          </a:bodyPr>
          <a:lstStyle/>
          <a:p>
            <a:pPr algn="ctr"/>
            <a:r>
              <a:rPr lang="en-US" dirty="0">
                <a:latin typeface="Arial" panose="020B0604020202020204" pitchFamily="34" charset="0"/>
                <a:cs typeface="Arial" panose="020B0604020202020204" pitchFamily="34" charset="0"/>
              </a:rPr>
              <a:t>For more info: Adel Abdallah</a:t>
            </a:r>
          </a:p>
          <a:p>
            <a:pPr algn="ctr"/>
            <a:r>
              <a:rPr lang="en-US" dirty="0">
                <a:latin typeface="Arial" panose="020B0604020202020204" pitchFamily="34" charset="0"/>
                <a:cs typeface="Arial" panose="020B0604020202020204" pitchFamily="34" charset="0"/>
                <a:hlinkClick r:id="rId4"/>
              </a:rPr>
              <a:t>amabdallah@aggiemail.usu.edu</a:t>
            </a:r>
            <a:endParaRPr lang="en-US" dirty="0">
              <a:latin typeface="Arial" panose="020B0604020202020204" pitchFamily="34" charset="0"/>
              <a:cs typeface="Arial" panose="020B0604020202020204" pitchFamily="34" charset="0"/>
            </a:endParaRPr>
          </a:p>
          <a:p>
            <a:pPr algn="ctr"/>
            <a:r>
              <a:rPr lang="en-US" dirty="0">
                <a:latin typeface="Arial" panose="020B0604020202020204" pitchFamily="34" charset="0"/>
                <a:cs typeface="Arial" panose="020B0604020202020204" pitchFamily="34" charset="0"/>
                <a:hlinkClick r:id="rId5"/>
              </a:rPr>
              <a:t>http://rosenberg.usu.edu</a:t>
            </a:r>
            <a:r>
              <a:rPr lang="en-US" dirty="0" smtClean="0">
                <a:latin typeface="Arial" panose="020B0604020202020204" pitchFamily="34" charset="0"/>
                <a:cs typeface="Arial" panose="020B0604020202020204" pitchFamily="34" charset="0"/>
                <a:hlinkClick r:id="rId5"/>
              </a:rPr>
              <a:t>/</a:t>
            </a:r>
            <a:endParaRPr lang="en-US" dirty="0" smtClean="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pPr algn="ctr"/>
            <a:r>
              <a:rPr lang="en-US" dirty="0" smtClean="0">
                <a:latin typeface="Arial" panose="020B0604020202020204" pitchFamily="34" charset="0"/>
                <a:cs typeface="Arial" panose="020B0604020202020204" pitchFamily="34" charset="0"/>
                <a:hlinkClick r:id="rId6"/>
              </a:rPr>
              <a:t>WaMDaM.org </a:t>
            </a:r>
            <a:endParaRPr lang="en-US" dirty="0" smtClean="0">
              <a:latin typeface="Arial" panose="020B0604020202020204" pitchFamily="34" charset="0"/>
              <a:cs typeface="Arial" panose="020B0604020202020204" pitchFamily="34" charset="0"/>
            </a:endParaRPr>
          </a:p>
          <a:p>
            <a:endParaRPr lang="en-US" dirty="0" smtClean="0">
              <a:latin typeface="Arial" panose="020B0604020202020204" pitchFamily="34" charset="0"/>
              <a:cs typeface="Arial" panose="020B0604020202020204" pitchFamily="34" charset="0"/>
            </a:endParaRPr>
          </a:p>
        </p:txBody>
      </p:sp>
      <p:sp>
        <p:nvSpPr>
          <p:cNvPr id="5" name="Rectangle 4"/>
          <p:cNvSpPr/>
          <p:nvPr/>
        </p:nvSpPr>
        <p:spPr>
          <a:xfrm>
            <a:off x="152400" y="5987033"/>
            <a:ext cx="8763000" cy="600164"/>
          </a:xfrm>
          <a:prstGeom prst="rect">
            <a:avLst/>
          </a:prstGeom>
        </p:spPr>
        <p:txBody>
          <a:bodyPr wrap="square">
            <a:spAutoFit/>
          </a:bodyPr>
          <a:lstStyle/>
          <a:p>
            <a:pPr algn="ctr"/>
            <a:r>
              <a:rPr lang="en-US" sz="1100" dirty="0">
                <a:latin typeface="Arial" panose="020B0604020202020204" pitchFamily="34" charset="0"/>
                <a:cs typeface="Arial" panose="020B0604020202020204" pitchFamily="34" charset="0"/>
              </a:rPr>
              <a:t>This material is based upon work supported by the National Science Foundation (NSF) under Grants 1135482 (CI-Water) and 1208732 (</a:t>
            </a:r>
            <a:r>
              <a:rPr lang="en-US" sz="1100" dirty="0" err="1">
                <a:latin typeface="Arial" panose="020B0604020202020204" pitchFamily="34" charset="0"/>
                <a:cs typeface="Arial" panose="020B0604020202020204" pitchFamily="34" charset="0"/>
              </a:rPr>
              <a:t>iUtah</a:t>
            </a:r>
            <a:r>
              <a:rPr lang="en-US" sz="1100" dirty="0">
                <a:latin typeface="Arial" panose="020B0604020202020204" pitchFamily="34" charset="0"/>
                <a:cs typeface="Arial" panose="020B0604020202020204" pitchFamily="34" charset="0"/>
              </a:rPr>
              <a:t>). Any opinions, findings, and conclusions or recommendations expressed in this material are those of the author(s) and do not necessarily reflect the views of the NSF.</a:t>
            </a:r>
          </a:p>
        </p:txBody>
      </p:sp>
    </p:spTree>
    <p:extLst>
      <p:ext uri="{BB962C8B-B14F-4D97-AF65-F5344CB8AC3E}">
        <p14:creationId xmlns:p14="http://schemas.microsoft.com/office/powerpoint/2010/main" val="176952790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6817" y="156814"/>
            <a:ext cx="8229600" cy="1143000"/>
          </a:xfrm>
        </p:spPr>
        <p:txBody>
          <a:bodyPr>
            <a:normAutofit fontScale="90000"/>
          </a:bodyPr>
          <a:lstStyle/>
          <a:p>
            <a:r>
              <a:rPr lang="en-US" sz="3600" b="1" dirty="0" smtClean="0">
                <a:latin typeface="Arial" panose="020B0604020202020204" pitchFamily="34" charset="0"/>
                <a:cs typeface="Arial" panose="020B0604020202020204" pitchFamily="34" charset="0"/>
              </a:rPr>
              <a:t>Challenges to work with systems data</a:t>
            </a:r>
            <a:endParaRPr lang="en-US" sz="3600" b="1"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2"/>
          </p:nvPr>
        </p:nvSpPr>
        <p:spPr/>
        <p:txBody>
          <a:bodyPr/>
          <a:lstStyle/>
          <a:p>
            <a:fld id="{B6F15528-21DE-4FAA-801E-634DDDAF4B2B}" type="slidenum">
              <a:rPr lang="en-US" smtClean="0"/>
              <a:pPr/>
              <a:t>2</a:t>
            </a:fld>
            <a:endParaRPr lang="en-US" dirty="0"/>
          </a:p>
        </p:txBody>
      </p:sp>
      <p:grpSp>
        <p:nvGrpSpPr>
          <p:cNvPr id="5" name="Group 4"/>
          <p:cNvGrpSpPr/>
          <p:nvPr/>
        </p:nvGrpSpPr>
        <p:grpSpPr>
          <a:xfrm>
            <a:off x="457200" y="1444770"/>
            <a:ext cx="8557126" cy="2931509"/>
            <a:chOff x="500976" y="1560555"/>
            <a:chExt cx="8557126" cy="2931509"/>
          </a:xfrm>
        </p:grpSpPr>
        <p:pic>
          <p:nvPicPr>
            <p:cNvPr id="6" name="Picture 5"/>
            <p:cNvPicPr>
              <a:picLocks noChangeAspect="1"/>
            </p:cNvPicPr>
            <p:nvPr/>
          </p:nvPicPr>
          <p:blipFill>
            <a:blip r:embed="rId3"/>
            <a:stretch>
              <a:fillRect/>
            </a:stretch>
          </p:blipFill>
          <p:spPr>
            <a:xfrm>
              <a:off x="6605799" y="2786718"/>
              <a:ext cx="2452303" cy="1108675"/>
            </a:xfrm>
            <a:prstGeom prst="rect">
              <a:avLst/>
            </a:prstGeom>
          </p:spPr>
        </p:pic>
        <p:pic>
          <p:nvPicPr>
            <p:cNvPr id="7" name="Picture 2" descr="http://www.centralbasin.org/wordpress/wp-content/uploads/2009/03/hoover-dam-directions.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19901" y="1560555"/>
              <a:ext cx="4248562" cy="2931509"/>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p:cNvPicPr>
              <a:picLocks noChangeAspect="1"/>
            </p:cNvPicPr>
            <p:nvPr/>
          </p:nvPicPr>
          <p:blipFill>
            <a:blip r:embed="rId5"/>
            <a:stretch>
              <a:fillRect/>
            </a:stretch>
          </p:blipFill>
          <p:spPr>
            <a:xfrm>
              <a:off x="641252" y="2882135"/>
              <a:ext cx="1276350" cy="952500"/>
            </a:xfrm>
            <a:prstGeom prst="rect">
              <a:avLst/>
            </a:prstGeom>
          </p:spPr>
        </p:pic>
        <p:sp>
          <p:nvSpPr>
            <p:cNvPr id="9" name="TextBox 8"/>
            <p:cNvSpPr txBox="1"/>
            <p:nvPr/>
          </p:nvSpPr>
          <p:spPr>
            <a:xfrm>
              <a:off x="6783230" y="1800399"/>
              <a:ext cx="1676400" cy="461665"/>
            </a:xfrm>
            <a:prstGeom prst="rect">
              <a:avLst/>
            </a:prstGeom>
            <a:noFill/>
          </p:spPr>
          <p:txBody>
            <a:bodyPr wrap="square" rtlCol="0">
              <a:spAutoFit/>
            </a:bodyPr>
            <a:lstStyle/>
            <a:p>
              <a:r>
                <a:rPr lang="en-US" sz="2400" b="1" dirty="0" smtClean="0">
                  <a:solidFill>
                    <a:srgbClr val="0070C0"/>
                  </a:solidFill>
                </a:rPr>
                <a:t>Lake</a:t>
              </a:r>
              <a:r>
                <a:rPr lang="en-US" sz="2400" b="1" dirty="0" smtClean="0"/>
                <a:t> Mead</a:t>
              </a:r>
              <a:endParaRPr lang="en-US" sz="2400" b="1" dirty="0"/>
            </a:p>
          </p:txBody>
        </p:sp>
        <p:cxnSp>
          <p:nvCxnSpPr>
            <p:cNvPr id="10" name="Straight Arrow Connector 9"/>
            <p:cNvCxnSpPr>
              <a:stCxn id="9" idx="1"/>
            </p:cNvCxnSpPr>
            <p:nvPr/>
          </p:nvCxnSpPr>
          <p:spPr>
            <a:xfrm flipH="1" flipV="1">
              <a:off x="4676580" y="1800399"/>
              <a:ext cx="2106650" cy="230833"/>
            </a:xfrm>
            <a:prstGeom prst="straightConnector1">
              <a:avLst/>
            </a:prstGeom>
            <a:ln w="69850">
              <a:tailEnd type="triangle"/>
            </a:ln>
          </p:spPr>
          <p:style>
            <a:lnRef idx="3">
              <a:schemeClr val="accent2"/>
            </a:lnRef>
            <a:fillRef idx="0">
              <a:schemeClr val="accent2"/>
            </a:fillRef>
            <a:effectRef idx="2">
              <a:schemeClr val="accent2"/>
            </a:effectRef>
            <a:fontRef idx="minor">
              <a:schemeClr val="tx1"/>
            </a:fontRef>
          </p:style>
        </p:cxnSp>
        <p:cxnSp>
          <p:nvCxnSpPr>
            <p:cNvPr id="11" name="Straight Arrow Connector 10"/>
            <p:cNvCxnSpPr/>
            <p:nvPr/>
          </p:nvCxnSpPr>
          <p:spPr>
            <a:xfrm>
              <a:off x="2238953" y="2078855"/>
              <a:ext cx="1932309" cy="720286"/>
            </a:xfrm>
            <a:prstGeom prst="straightConnector1">
              <a:avLst/>
            </a:prstGeom>
            <a:ln w="69850">
              <a:tailEnd type="triangle"/>
            </a:ln>
          </p:spPr>
          <p:style>
            <a:lnRef idx="3">
              <a:schemeClr val="accent2"/>
            </a:lnRef>
            <a:fillRef idx="0">
              <a:schemeClr val="accent2"/>
            </a:fillRef>
            <a:effectRef idx="2">
              <a:schemeClr val="accent2"/>
            </a:effectRef>
            <a:fontRef idx="minor">
              <a:schemeClr val="tx1"/>
            </a:fontRef>
          </p:style>
        </p:cxnSp>
        <p:sp>
          <p:nvSpPr>
            <p:cNvPr id="12" name="TextBox 11"/>
            <p:cNvSpPr txBox="1"/>
            <p:nvPr/>
          </p:nvSpPr>
          <p:spPr>
            <a:xfrm>
              <a:off x="510839" y="1805334"/>
              <a:ext cx="1861224" cy="461665"/>
            </a:xfrm>
            <a:prstGeom prst="rect">
              <a:avLst/>
            </a:prstGeom>
            <a:noFill/>
          </p:spPr>
          <p:txBody>
            <a:bodyPr wrap="square" rtlCol="0">
              <a:spAutoFit/>
            </a:bodyPr>
            <a:lstStyle/>
            <a:p>
              <a:r>
                <a:rPr lang="en-US" sz="2400" b="1" dirty="0" smtClean="0"/>
                <a:t>Hoover </a:t>
              </a:r>
              <a:r>
                <a:rPr lang="en-US" sz="2400" b="1" dirty="0" smtClean="0">
                  <a:solidFill>
                    <a:srgbClr val="0070C0"/>
                  </a:solidFill>
                </a:rPr>
                <a:t>Dam</a:t>
              </a:r>
              <a:endParaRPr lang="en-US" sz="2400" b="1" dirty="0">
                <a:solidFill>
                  <a:srgbClr val="0070C0"/>
                </a:solidFill>
              </a:endParaRPr>
            </a:p>
          </p:txBody>
        </p:sp>
        <p:sp>
          <p:nvSpPr>
            <p:cNvPr id="13" name="TextBox 12"/>
            <p:cNvSpPr txBox="1"/>
            <p:nvPr/>
          </p:nvSpPr>
          <p:spPr>
            <a:xfrm>
              <a:off x="500976" y="2144039"/>
              <a:ext cx="1861224" cy="461665"/>
            </a:xfrm>
            <a:prstGeom prst="rect">
              <a:avLst/>
            </a:prstGeom>
            <a:noFill/>
          </p:spPr>
          <p:txBody>
            <a:bodyPr wrap="square" rtlCol="0">
              <a:spAutoFit/>
            </a:bodyPr>
            <a:lstStyle/>
            <a:p>
              <a:r>
                <a:rPr lang="en-US" sz="2400" dirty="0" smtClean="0"/>
                <a:t>e.g., release </a:t>
              </a:r>
              <a:endParaRPr lang="en-US" sz="2400" dirty="0"/>
            </a:p>
          </p:txBody>
        </p:sp>
        <p:sp>
          <p:nvSpPr>
            <p:cNvPr id="14" name="TextBox 13"/>
            <p:cNvSpPr txBox="1"/>
            <p:nvPr/>
          </p:nvSpPr>
          <p:spPr>
            <a:xfrm>
              <a:off x="6813173" y="2139482"/>
              <a:ext cx="1861224" cy="461665"/>
            </a:xfrm>
            <a:prstGeom prst="rect">
              <a:avLst/>
            </a:prstGeom>
            <a:noFill/>
          </p:spPr>
          <p:txBody>
            <a:bodyPr wrap="square" rtlCol="0">
              <a:spAutoFit/>
            </a:bodyPr>
            <a:lstStyle/>
            <a:p>
              <a:r>
                <a:rPr lang="en-US" sz="2400" dirty="0" smtClean="0"/>
                <a:t>e.g., outflow</a:t>
              </a:r>
              <a:endParaRPr lang="en-US" sz="2400" dirty="0"/>
            </a:p>
          </p:txBody>
        </p:sp>
      </p:grpSp>
      <p:sp>
        <p:nvSpPr>
          <p:cNvPr id="15" name="TextBox 14"/>
          <p:cNvSpPr txBox="1"/>
          <p:nvPr/>
        </p:nvSpPr>
        <p:spPr>
          <a:xfrm>
            <a:off x="839513" y="4434356"/>
            <a:ext cx="7604546" cy="430887"/>
          </a:xfrm>
          <a:prstGeom prst="rect">
            <a:avLst/>
          </a:prstGeom>
          <a:noFill/>
        </p:spPr>
        <p:txBody>
          <a:bodyPr wrap="square" rtlCol="0">
            <a:spAutoFit/>
          </a:bodyPr>
          <a:lstStyle/>
          <a:p>
            <a:r>
              <a:rPr lang="en-US" sz="2200" b="1" dirty="0" smtClean="0">
                <a:solidFill>
                  <a:srgbClr val="0070C0"/>
                </a:solidFill>
                <a:latin typeface="Arial" panose="020B0604020202020204" pitchFamily="34" charset="0"/>
                <a:cs typeface="Arial" panose="020B0604020202020204" pitchFamily="34" charset="0"/>
              </a:rPr>
              <a:t>Dam, Reservoir, Water body, Site, Hydropower plant?</a:t>
            </a:r>
            <a:endParaRPr lang="en-US" sz="2200" b="1" dirty="0">
              <a:solidFill>
                <a:srgbClr val="0070C0"/>
              </a:solidFill>
              <a:latin typeface="Arial" panose="020B0604020202020204" pitchFamily="34" charset="0"/>
              <a:cs typeface="Arial" panose="020B0604020202020204" pitchFamily="34" charset="0"/>
            </a:endParaRPr>
          </a:p>
        </p:txBody>
      </p:sp>
      <p:pic>
        <p:nvPicPr>
          <p:cNvPr id="18" name="Picture 17"/>
          <p:cNvPicPr>
            <a:picLocks noChangeAspect="1"/>
          </p:cNvPicPr>
          <p:nvPr/>
        </p:nvPicPr>
        <p:blipFill>
          <a:blip r:embed="rId6"/>
          <a:stretch>
            <a:fillRect/>
          </a:stretch>
        </p:blipFill>
        <p:spPr>
          <a:xfrm>
            <a:off x="2858535" y="5314584"/>
            <a:ext cx="942376" cy="942840"/>
          </a:xfrm>
          <a:prstGeom prst="rect">
            <a:avLst/>
          </a:prstGeom>
        </p:spPr>
      </p:pic>
      <p:pic>
        <p:nvPicPr>
          <p:cNvPr id="19" name="Picture 18"/>
          <p:cNvPicPr>
            <a:picLocks noChangeAspect="1"/>
          </p:cNvPicPr>
          <p:nvPr/>
        </p:nvPicPr>
        <p:blipFill>
          <a:blip r:embed="rId7"/>
          <a:stretch>
            <a:fillRect/>
          </a:stretch>
        </p:blipFill>
        <p:spPr>
          <a:xfrm>
            <a:off x="5118392" y="5284199"/>
            <a:ext cx="1135473" cy="1003610"/>
          </a:xfrm>
          <a:prstGeom prst="rect">
            <a:avLst/>
          </a:prstGeom>
        </p:spPr>
      </p:pic>
      <p:pic>
        <p:nvPicPr>
          <p:cNvPr id="20" name="Picture 19"/>
          <p:cNvPicPr>
            <a:picLocks noChangeAspect="1"/>
          </p:cNvPicPr>
          <p:nvPr/>
        </p:nvPicPr>
        <p:blipFill>
          <a:blip r:embed="rId8"/>
          <a:stretch>
            <a:fillRect/>
          </a:stretch>
        </p:blipFill>
        <p:spPr>
          <a:xfrm>
            <a:off x="4022027" y="5252199"/>
            <a:ext cx="1046277" cy="1124072"/>
          </a:xfrm>
          <a:prstGeom prst="rect">
            <a:avLst/>
          </a:prstGeom>
        </p:spPr>
      </p:pic>
      <p:pic>
        <p:nvPicPr>
          <p:cNvPr id="16" name="Picture 15"/>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839513" y="5404901"/>
            <a:ext cx="1797906" cy="746006"/>
          </a:xfrm>
          <a:prstGeom prst="rect">
            <a:avLst/>
          </a:prstGeom>
        </p:spPr>
      </p:pic>
      <p:pic>
        <p:nvPicPr>
          <p:cNvPr id="22" name="Picture 21"/>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6570169" y="5252199"/>
            <a:ext cx="1033456" cy="1033456"/>
          </a:xfrm>
          <a:prstGeom prst="rect">
            <a:avLst/>
          </a:prstGeom>
        </p:spPr>
      </p:pic>
    </p:spTree>
    <p:extLst>
      <p:ext uri="{BB962C8B-B14F-4D97-AF65-F5344CB8AC3E}">
        <p14:creationId xmlns:p14="http://schemas.microsoft.com/office/powerpoint/2010/main" val="360536956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7044" y="468956"/>
            <a:ext cx="8458200" cy="1143000"/>
          </a:xfrm>
        </p:spPr>
        <p:txBody>
          <a:bodyPr>
            <a:normAutofit fontScale="90000"/>
          </a:bodyPr>
          <a:lstStyle/>
          <a:p>
            <a:r>
              <a:rPr lang="en-US" sz="3600" dirty="0">
                <a:latin typeface="Arial" panose="020B0604020202020204" pitchFamily="34" charset="0"/>
                <a:cs typeface="Arial" panose="020B0604020202020204" pitchFamily="34" charset="0"/>
              </a:rPr>
              <a:t>Design </a:t>
            </a:r>
            <a:r>
              <a:rPr lang="en-US" sz="3600" dirty="0">
                <a:solidFill>
                  <a:schemeClr val="tx2">
                    <a:lumMod val="60000"/>
                    <a:lumOff val="40000"/>
                  </a:schemeClr>
                </a:solidFill>
                <a:latin typeface="Arial" panose="020B0604020202020204" pitchFamily="34" charset="0"/>
                <a:cs typeface="Arial" panose="020B0604020202020204" pitchFamily="34" charset="0"/>
              </a:rPr>
              <a:t>one data system </a:t>
            </a:r>
            <a:r>
              <a:rPr lang="en-US" sz="3600" dirty="0">
                <a:latin typeface="Arial" panose="020B0604020202020204" pitchFamily="34" charset="0"/>
                <a:cs typeface="Arial" panose="020B0604020202020204" pitchFamily="34" charset="0"/>
              </a:rPr>
              <a:t>to help overcome the challenges and </a:t>
            </a:r>
            <a:r>
              <a:rPr lang="en-US" sz="3600" dirty="0">
                <a:solidFill>
                  <a:schemeClr val="accent2">
                    <a:lumMod val="75000"/>
                  </a:schemeClr>
                </a:solidFill>
                <a:latin typeface="Arial" panose="020B0604020202020204" pitchFamily="34" charset="0"/>
                <a:cs typeface="Arial" panose="020B0604020202020204" pitchFamily="34" charset="0"/>
              </a:rPr>
              <a:t>streamline access to data </a:t>
            </a:r>
            <a:endParaRPr lang="en-US" sz="3600" b="1"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2"/>
          </p:nvPr>
        </p:nvSpPr>
        <p:spPr/>
        <p:txBody>
          <a:bodyPr/>
          <a:lstStyle/>
          <a:p>
            <a:fld id="{B6F15528-21DE-4FAA-801E-634DDDAF4B2B}" type="slidenum">
              <a:rPr lang="en-US" smtClean="0"/>
              <a:pPr/>
              <a:t>3</a:t>
            </a:fld>
            <a:endParaRPr lang="en-US" dirty="0"/>
          </a:p>
        </p:txBody>
      </p:sp>
      <p:pic>
        <p:nvPicPr>
          <p:cNvPr id="8" name="Picture 7"/>
          <p:cNvPicPr>
            <a:picLocks noChangeAspect="1"/>
          </p:cNvPicPr>
          <p:nvPr/>
        </p:nvPicPr>
        <p:blipFill>
          <a:blip r:embed="rId3"/>
          <a:stretch>
            <a:fillRect/>
          </a:stretch>
        </p:blipFill>
        <p:spPr>
          <a:xfrm>
            <a:off x="1283326" y="1653627"/>
            <a:ext cx="6489761" cy="2593222"/>
          </a:xfrm>
          <a:prstGeom prst="rect">
            <a:avLst/>
          </a:prstGeom>
        </p:spPr>
      </p:pic>
      <p:pic>
        <p:nvPicPr>
          <p:cNvPr id="9" name="Picture 8"/>
          <p:cNvPicPr>
            <a:picLocks noChangeAspect="1"/>
          </p:cNvPicPr>
          <p:nvPr/>
        </p:nvPicPr>
        <p:blipFill>
          <a:blip r:embed="rId4"/>
          <a:stretch>
            <a:fillRect/>
          </a:stretch>
        </p:blipFill>
        <p:spPr>
          <a:xfrm>
            <a:off x="1271294" y="4392790"/>
            <a:ext cx="6501793" cy="2198786"/>
          </a:xfrm>
          <a:prstGeom prst="rect">
            <a:avLst/>
          </a:prstGeom>
        </p:spPr>
      </p:pic>
    </p:spTree>
    <p:extLst>
      <p:ext uri="{BB962C8B-B14F-4D97-AF65-F5344CB8AC3E}">
        <p14:creationId xmlns:p14="http://schemas.microsoft.com/office/powerpoint/2010/main" val="478270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22"/>
          <p:cNvPicPr>
            <a:picLocks noChangeAspect="1"/>
          </p:cNvPicPr>
          <p:nvPr/>
        </p:nvPicPr>
        <p:blipFill>
          <a:blip r:embed="rId3"/>
          <a:stretch>
            <a:fillRect/>
          </a:stretch>
        </p:blipFill>
        <p:spPr>
          <a:xfrm>
            <a:off x="4023682" y="2286000"/>
            <a:ext cx="5174113" cy="3201749"/>
          </a:xfrm>
          <a:prstGeom prst="rect">
            <a:avLst/>
          </a:prstGeom>
        </p:spPr>
      </p:pic>
      <p:pic>
        <p:nvPicPr>
          <p:cNvPr id="26" name="Picture 25"/>
          <p:cNvPicPr>
            <a:picLocks noChangeAspect="1"/>
          </p:cNvPicPr>
          <p:nvPr/>
        </p:nvPicPr>
        <p:blipFill>
          <a:blip r:embed="rId4"/>
          <a:stretch>
            <a:fillRect/>
          </a:stretch>
        </p:blipFill>
        <p:spPr>
          <a:xfrm>
            <a:off x="116595" y="3808053"/>
            <a:ext cx="4615828" cy="1555990"/>
          </a:xfrm>
          <a:prstGeom prst="rect">
            <a:avLst/>
          </a:prstGeom>
        </p:spPr>
      </p:pic>
      <p:sp>
        <p:nvSpPr>
          <p:cNvPr id="2" name="Title 1"/>
          <p:cNvSpPr>
            <a:spLocks noGrp="1"/>
          </p:cNvSpPr>
          <p:nvPr>
            <p:ph type="title"/>
          </p:nvPr>
        </p:nvSpPr>
        <p:spPr/>
        <p:txBody>
          <a:bodyPr>
            <a:normAutofit/>
          </a:bodyPr>
          <a:lstStyle/>
          <a:p>
            <a:r>
              <a:rPr lang="en-US" sz="3600" b="1" dirty="0" smtClean="0">
                <a:latin typeface="Arial" panose="020B0604020202020204" pitchFamily="34" charset="0"/>
                <a:cs typeface="Arial" panose="020B0604020202020204" pitchFamily="34" charset="0"/>
              </a:rPr>
              <a:t>WaMDaM Information Model</a:t>
            </a:r>
            <a:endParaRPr lang="en-US" sz="3600" b="1"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2"/>
          </p:nvPr>
        </p:nvSpPr>
        <p:spPr>
          <a:xfrm>
            <a:off x="4575361" y="7607299"/>
            <a:ext cx="1675681" cy="365125"/>
          </a:xfrm>
        </p:spPr>
        <p:txBody>
          <a:bodyPr/>
          <a:lstStyle/>
          <a:p>
            <a:fld id="{B6F15528-21DE-4FAA-801E-634DDDAF4B2B}" type="slidenum">
              <a:rPr lang="en-US" smtClean="0"/>
              <a:pPr/>
              <a:t>4</a:t>
            </a:fld>
            <a:endParaRPr lang="en-US" dirty="0"/>
          </a:p>
        </p:txBody>
      </p:sp>
      <p:pic>
        <p:nvPicPr>
          <p:cNvPr id="8" name="Picture 7"/>
          <p:cNvPicPr>
            <a:picLocks noChangeAspect="1"/>
          </p:cNvPicPr>
          <p:nvPr/>
        </p:nvPicPr>
        <p:blipFill>
          <a:blip r:embed="rId5"/>
          <a:stretch>
            <a:fillRect/>
          </a:stretch>
        </p:blipFill>
        <p:spPr>
          <a:xfrm>
            <a:off x="97545" y="1741128"/>
            <a:ext cx="2171086" cy="2057400"/>
          </a:xfrm>
          <a:prstGeom prst="rect">
            <a:avLst/>
          </a:prstGeom>
        </p:spPr>
      </p:pic>
      <p:pic>
        <p:nvPicPr>
          <p:cNvPr id="19" name="Picture 18"/>
          <p:cNvPicPr>
            <a:picLocks noChangeAspect="1"/>
          </p:cNvPicPr>
          <p:nvPr/>
        </p:nvPicPr>
        <p:blipFill>
          <a:blip r:embed="rId6"/>
          <a:stretch>
            <a:fillRect/>
          </a:stretch>
        </p:blipFill>
        <p:spPr>
          <a:xfrm>
            <a:off x="-76200" y="4393076"/>
            <a:ext cx="3678706" cy="1426325"/>
          </a:xfrm>
          <a:prstGeom prst="rect">
            <a:avLst/>
          </a:prstGeom>
        </p:spPr>
      </p:pic>
      <p:pic>
        <p:nvPicPr>
          <p:cNvPr id="21" name="Picture 20"/>
          <p:cNvPicPr>
            <a:picLocks noChangeAspect="1"/>
          </p:cNvPicPr>
          <p:nvPr/>
        </p:nvPicPr>
        <p:blipFill>
          <a:blip r:embed="rId7"/>
          <a:stretch>
            <a:fillRect/>
          </a:stretch>
        </p:blipFill>
        <p:spPr>
          <a:xfrm>
            <a:off x="1831331" y="2286000"/>
            <a:ext cx="3927939" cy="2353935"/>
          </a:xfrm>
          <a:prstGeom prst="rect">
            <a:avLst/>
          </a:prstGeom>
        </p:spPr>
      </p:pic>
      <p:pic>
        <p:nvPicPr>
          <p:cNvPr id="22" name="Picture 21"/>
          <p:cNvPicPr>
            <a:picLocks noChangeAspect="1"/>
          </p:cNvPicPr>
          <p:nvPr/>
        </p:nvPicPr>
        <p:blipFill>
          <a:blip r:embed="rId8"/>
          <a:stretch>
            <a:fillRect/>
          </a:stretch>
        </p:blipFill>
        <p:spPr>
          <a:xfrm>
            <a:off x="3276600" y="4481433"/>
            <a:ext cx="2312898" cy="1855219"/>
          </a:xfrm>
          <a:prstGeom prst="rect">
            <a:avLst/>
          </a:prstGeom>
        </p:spPr>
      </p:pic>
    </p:spTree>
    <p:extLst>
      <p:ext uri="{BB962C8B-B14F-4D97-AF65-F5344CB8AC3E}">
        <p14:creationId xmlns:p14="http://schemas.microsoft.com/office/powerpoint/2010/main" val="23635488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vs22">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807364" y="886057"/>
            <a:ext cx="7823288" cy="5880358"/>
          </a:xfrm>
        </p:spPr>
      </p:pic>
      <p:sp>
        <p:nvSpPr>
          <p:cNvPr id="2" name="Title 1"/>
          <p:cNvSpPr>
            <a:spLocks noGrp="1"/>
          </p:cNvSpPr>
          <p:nvPr>
            <p:ph type="title"/>
          </p:nvPr>
        </p:nvSpPr>
        <p:spPr>
          <a:xfrm>
            <a:off x="457199" y="11837"/>
            <a:ext cx="8229600" cy="1143000"/>
          </a:xfrm>
        </p:spPr>
        <p:txBody>
          <a:bodyPr>
            <a:normAutofit/>
          </a:bodyPr>
          <a:lstStyle/>
          <a:p>
            <a:r>
              <a:rPr lang="en-US" sz="3600" b="1" dirty="0" smtClean="0"/>
              <a:t>Online Moderated Vocabulary System</a:t>
            </a:r>
            <a:endParaRPr lang="en-US" sz="3600" b="1" dirty="0"/>
          </a:p>
        </p:txBody>
      </p:sp>
      <p:sp>
        <p:nvSpPr>
          <p:cNvPr id="4" name="Slide Number Placeholder 3"/>
          <p:cNvSpPr>
            <a:spLocks noGrp="1"/>
          </p:cNvSpPr>
          <p:nvPr>
            <p:ph type="sldNum" sz="quarter" idx="12"/>
          </p:nvPr>
        </p:nvSpPr>
        <p:spPr>
          <a:xfrm>
            <a:off x="4495800" y="6321274"/>
            <a:ext cx="2133600" cy="365125"/>
          </a:xfrm>
        </p:spPr>
        <p:txBody>
          <a:bodyPr/>
          <a:lstStyle/>
          <a:p>
            <a:fld id="{B6F15528-21DE-4FAA-801E-634DDDAF4B2B}" type="slidenum">
              <a:rPr lang="en-US" smtClean="0"/>
              <a:pPr/>
              <a:t>5</a:t>
            </a:fld>
            <a:endParaRPr lang="en-US" dirty="0"/>
          </a:p>
        </p:txBody>
      </p:sp>
      <p:graphicFrame>
        <p:nvGraphicFramePr>
          <p:cNvPr id="8" name="Table 7"/>
          <p:cNvGraphicFramePr>
            <a:graphicFrameLocks noGrp="1"/>
          </p:cNvGraphicFramePr>
          <p:nvPr>
            <p:extLst>
              <p:ext uri="{D42A27DB-BD31-4B8C-83A1-F6EECF244321}">
                <p14:modId xmlns:p14="http://schemas.microsoft.com/office/powerpoint/2010/main" val="1187095209"/>
              </p:ext>
            </p:extLst>
          </p:nvPr>
        </p:nvGraphicFramePr>
        <p:xfrm>
          <a:off x="1709745" y="2362848"/>
          <a:ext cx="5419707" cy="2663442"/>
        </p:xfrm>
        <a:graphic>
          <a:graphicData uri="http://schemas.openxmlformats.org/drawingml/2006/table">
            <a:tbl>
              <a:tblPr/>
              <a:tblGrid>
                <a:gridCol w="2180001"/>
                <a:gridCol w="2035351"/>
                <a:gridCol w="1204355"/>
              </a:tblGrid>
              <a:tr h="246408">
                <a:tc>
                  <a:txBody>
                    <a:bodyPr/>
                    <a:lstStyle/>
                    <a:p>
                      <a:pPr algn="ctr" fontAlgn="b"/>
                      <a:r>
                        <a:rPr lang="en-US" sz="1400" b="1" i="0" u="none" strike="noStrike" dirty="0" err="1" smtClean="0">
                          <a:solidFill>
                            <a:srgbClr val="000000"/>
                          </a:solidFill>
                          <a:effectLst/>
                          <a:latin typeface="Arial" panose="020B0604020202020204" pitchFamily="34" charset="0"/>
                          <a:cs typeface="Arial" panose="020B0604020202020204" pitchFamily="34" charset="0"/>
                        </a:rPr>
                        <a:t>DataSource</a:t>
                      </a:r>
                      <a:r>
                        <a:rPr lang="en-US" sz="1400" b="1" i="0" u="none" strike="noStrike" dirty="0" smtClean="0">
                          <a:solidFill>
                            <a:srgbClr val="000000"/>
                          </a:solidFill>
                          <a:effectLst/>
                          <a:latin typeface="Arial" panose="020B0604020202020204" pitchFamily="34" charset="0"/>
                          <a:cs typeface="Arial" panose="020B0604020202020204" pitchFamily="34" charset="0"/>
                        </a:rPr>
                        <a:t>/Model</a:t>
                      </a:r>
                      <a:endParaRPr lang="en-US" sz="1400" b="1"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US" sz="1400" b="1" i="0" u="none" strike="noStrike" dirty="0" smtClean="0">
                          <a:solidFill>
                            <a:srgbClr val="000000"/>
                          </a:solidFill>
                          <a:effectLst/>
                          <a:latin typeface="Arial" panose="020B0604020202020204" pitchFamily="34" charset="0"/>
                          <a:cs typeface="Arial" panose="020B0604020202020204" pitchFamily="34" charset="0"/>
                        </a:rPr>
                        <a:t>Native Attribute </a:t>
                      </a:r>
                      <a:r>
                        <a:rPr lang="en-US" sz="1400" b="1" i="0" u="none" strike="noStrike" dirty="0">
                          <a:solidFill>
                            <a:srgbClr val="000000"/>
                          </a:solidFill>
                          <a:effectLst/>
                          <a:latin typeface="Arial" panose="020B0604020202020204" pitchFamily="34" charset="0"/>
                          <a:cs typeface="Arial" panose="020B0604020202020204" pitchFamily="34" charset="0"/>
                        </a:rPr>
                        <a:t>Name</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endParaRPr lang="en-US" sz="1400" b="1" i="0" u="none" strike="noStrike" dirty="0">
                        <a:solidFill>
                          <a:srgbClr val="0070C0"/>
                        </a:solidFill>
                        <a:effectLst/>
                        <a:latin typeface="Arial" panose="020B0604020202020204" pitchFamily="34" charset="0"/>
                        <a:cs typeface="Arial" panose="020B06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635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solidFill>
                      <a:schemeClr val="bg1"/>
                    </a:solidFill>
                  </a:tcPr>
                </a:tc>
              </a:tr>
              <a:tr h="246408">
                <a:tc rowSpan="4">
                  <a:txBody>
                    <a:bodyPr/>
                    <a:lstStyle/>
                    <a:p>
                      <a:pPr algn="l" fontAlgn="b"/>
                      <a:r>
                        <a:rPr lang="en-US" sz="1400" b="0" i="0" u="none" strike="noStrike" dirty="0" smtClean="0">
                          <a:solidFill>
                            <a:srgbClr val="000000"/>
                          </a:solidFill>
                          <a:effectLst/>
                          <a:latin typeface="Arial" panose="020B0604020202020204" pitchFamily="34" charset="0"/>
                          <a:cs typeface="Arial" panose="020B0604020202020204" pitchFamily="34" charset="0"/>
                        </a:rPr>
                        <a:t>Utah DWR Dams Dataset</a:t>
                      </a:r>
                      <a:endParaRPr lang="en-US" sz="1400" b="0" i="0" u="none" strike="noStrike" dirty="0">
                        <a:solidFill>
                          <a:srgbClr val="000000"/>
                        </a:solidFill>
                        <a:effectLst/>
                        <a:latin typeface="Arial" panose="020B0604020202020204" pitchFamily="34" charset="0"/>
                        <a:cs typeface="Arial" panose="020B0604020202020204" pitchFamily="34" charset="0"/>
                      </a:endParaRPr>
                    </a:p>
                    <a:p>
                      <a:pPr algn="l" fontAlgn="b"/>
                      <a:r>
                        <a:rPr lang="en-US" sz="1400" b="0" i="0" u="none" strike="noStrike" dirty="0" smtClean="0">
                          <a:solidFill>
                            <a:srgbClr val="000000"/>
                          </a:solidFill>
                          <a:effectLst/>
                          <a:latin typeface="Arial" panose="020B0604020202020204" pitchFamily="34" charset="0"/>
                          <a:cs typeface="Arial" panose="020B0604020202020204" pitchFamily="34" charset="0"/>
                        </a:rPr>
                        <a:t>Utah Dams Dataset</a:t>
                      </a:r>
                      <a:endParaRPr lang="en-US" sz="1400" b="0" i="0" u="none" strike="noStrike" dirty="0">
                        <a:solidFill>
                          <a:srgbClr val="000000"/>
                        </a:solidFill>
                        <a:effectLst/>
                        <a:latin typeface="Arial" panose="020B0604020202020204" pitchFamily="34" charset="0"/>
                        <a:cs typeface="Arial" panose="020B0604020202020204" pitchFamily="34" charset="0"/>
                      </a:endParaRPr>
                    </a:p>
                    <a:p>
                      <a:pPr algn="l" fontAlgn="b"/>
                      <a:r>
                        <a:rPr lang="en-US" sz="1400" b="0" i="0" u="none" strike="noStrike" dirty="0" smtClean="0">
                          <a:solidFill>
                            <a:srgbClr val="000000"/>
                          </a:solidFill>
                          <a:effectLst/>
                          <a:latin typeface="Arial" panose="020B0604020202020204" pitchFamily="34" charset="0"/>
                          <a:cs typeface="Arial" panose="020B0604020202020204" pitchFamily="34" charset="0"/>
                        </a:rPr>
                        <a:t>Utah Dams Dataset</a:t>
                      </a:r>
                    </a:p>
                    <a:p>
                      <a:pPr algn="l" fontAlgn="b"/>
                      <a:endParaRPr lang="en-US" sz="1400" b="0" i="0" u="none" strike="noStrike" dirty="0" smtClean="0">
                        <a:solidFill>
                          <a:srgbClr val="000000"/>
                        </a:solidFill>
                        <a:effectLst/>
                        <a:latin typeface="Arial" panose="020B0604020202020204" pitchFamily="34" charset="0"/>
                        <a:cs typeface="Arial" panose="020B06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sz="1400" b="0" i="0" u="none" strike="noStrike" dirty="0">
                          <a:solidFill>
                            <a:srgbClr val="000000"/>
                          </a:solidFill>
                          <a:effectLst/>
                          <a:latin typeface="Arial" panose="020B0604020202020204" pitchFamily="34" charset="0"/>
                          <a:cs typeface="Arial" panose="020B0604020202020204" pitchFamily="34" charset="0"/>
                        </a:rPr>
                        <a:t>Maximum Capacity</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sz="1400" b="0" i="0" u="none" strike="noStrike" dirty="0">
                          <a:solidFill>
                            <a:srgbClr val="000000"/>
                          </a:solidFill>
                          <a:effectLst/>
                          <a:latin typeface="Arial" panose="020B0604020202020204" pitchFamily="34" charset="0"/>
                          <a:cs typeface="Arial" panose="020B0604020202020204" pitchFamily="34" charset="0"/>
                        </a:rPr>
                        <a:t> </a:t>
                      </a:r>
                    </a:p>
                  </a:txBody>
                  <a:tcPr marL="9525" marR="9525" marT="9525" marB="0" anchor="b">
                    <a:lnL w="12700" cap="flat" cmpd="sng" algn="ctr">
                      <a:solidFill>
                        <a:schemeClr val="tx1"/>
                      </a:solidFill>
                      <a:prstDash val="solid"/>
                      <a:round/>
                      <a:headEnd type="none" w="med" len="med"/>
                      <a:tailEnd type="none" w="med" len="med"/>
                    </a:lnL>
                    <a:lnR w="635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solidFill>
                      <a:schemeClr val="bg1"/>
                    </a:solidFill>
                  </a:tcPr>
                </a:tc>
              </a:tr>
              <a:tr h="246408">
                <a:tc vMerge="1">
                  <a:txBody>
                    <a:bodyPr/>
                    <a:lstStyle/>
                    <a:p>
                      <a:pPr algn="l" fontAlgn="b"/>
                      <a:endParaRPr lang="en-US" sz="14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sz="1400" b="0" i="0" u="none" strike="noStrike" dirty="0">
                          <a:solidFill>
                            <a:srgbClr val="000000"/>
                          </a:solidFill>
                          <a:effectLst/>
                          <a:latin typeface="Arial" panose="020B0604020202020204" pitchFamily="34" charset="0"/>
                          <a:cs typeface="Arial" panose="020B0604020202020204" pitchFamily="34" charset="0"/>
                        </a:rPr>
                        <a:t>STORG_ACFT</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sz="1400" b="0" i="0" u="none" strike="noStrike">
                          <a:solidFill>
                            <a:srgbClr val="000000"/>
                          </a:solidFill>
                          <a:effectLst/>
                          <a:latin typeface="Arial" panose="020B0604020202020204" pitchFamily="34" charset="0"/>
                          <a:cs typeface="Arial" panose="020B0604020202020204" pitchFamily="34" charset="0"/>
                        </a:rPr>
                        <a:t> </a:t>
                      </a:r>
                    </a:p>
                  </a:txBody>
                  <a:tcPr marL="9525" marR="9525" marT="9525" marB="0" anchor="b">
                    <a:lnL w="12700" cap="flat" cmpd="sng" algn="ctr">
                      <a:solidFill>
                        <a:schemeClr val="tx1"/>
                      </a:solidFill>
                      <a:prstDash val="solid"/>
                      <a:round/>
                      <a:headEnd type="none" w="med" len="med"/>
                      <a:tailEnd type="none" w="med" len="med"/>
                    </a:lnL>
                    <a:lnR w="635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solidFill>
                      <a:schemeClr val="bg1"/>
                    </a:solidFill>
                  </a:tcPr>
                </a:tc>
              </a:tr>
              <a:tr h="246408">
                <a:tc vMerge="1">
                  <a:txBody>
                    <a:bodyPr/>
                    <a:lstStyle/>
                    <a:p>
                      <a:pPr algn="l" fontAlgn="b"/>
                      <a:endParaRPr lang="en-US" sz="14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sz="1400" b="0" i="0" u="none" strike="noStrike" dirty="0">
                          <a:solidFill>
                            <a:srgbClr val="000000"/>
                          </a:solidFill>
                          <a:effectLst/>
                          <a:latin typeface="Arial" panose="020B0604020202020204" pitchFamily="34" charset="0"/>
                          <a:cs typeface="Arial" panose="020B0604020202020204" pitchFamily="34" charset="0"/>
                        </a:rPr>
                        <a:t>STRG_SPILL</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sz="1400" b="0" i="0" u="none" strike="noStrike">
                          <a:solidFill>
                            <a:srgbClr val="000000"/>
                          </a:solidFill>
                          <a:effectLst/>
                          <a:latin typeface="Arial" panose="020B0604020202020204" pitchFamily="34" charset="0"/>
                          <a:cs typeface="Arial" panose="020B0604020202020204" pitchFamily="34" charset="0"/>
                        </a:rPr>
                        <a:t> </a:t>
                      </a:r>
                    </a:p>
                  </a:txBody>
                  <a:tcPr marL="9525" marR="9525" marT="9525" marB="0" anchor="b">
                    <a:lnL w="12700" cap="flat" cmpd="sng" algn="ctr">
                      <a:solidFill>
                        <a:schemeClr val="tx1"/>
                      </a:solidFill>
                      <a:prstDash val="solid"/>
                      <a:round/>
                      <a:headEnd type="none" w="med" len="med"/>
                      <a:tailEnd type="none" w="med" len="med"/>
                    </a:lnL>
                    <a:lnR w="635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solidFill>
                      <a:schemeClr val="bg1"/>
                    </a:solidFill>
                  </a:tcPr>
                </a:tc>
              </a:tr>
              <a:tr h="155782">
                <a:tc vMerge="1">
                  <a:txBody>
                    <a:bodyPr/>
                    <a:lstStyle/>
                    <a:p>
                      <a:pPr algn="l" fontAlgn="b"/>
                      <a:endParaRPr lang="en-US" sz="14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sz="1400" b="0" i="0" u="none" strike="noStrike" dirty="0" err="1">
                          <a:solidFill>
                            <a:srgbClr val="000000"/>
                          </a:solidFill>
                          <a:effectLst/>
                          <a:latin typeface="Arial" panose="020B0604020202020204" pitchFamily="34" charset="0"/>
                          <a:cs typeface="Arial" panose="020B0604020202020204" pitchFamily="34" charset="0"/>
                        </a:rPr>
                        <a:t>MaxCap</a:t>
                      </a:r>
                      <a:endParaRPr lang="en-US" sz="14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sz="1400" b="0" i="0" u="none" strike="noStrike">
                          <a:solidFill>
                            <a:srgbClr val="000000"/>
                          </a:solidFill>
                          <a:effectLst/>
                          <a:latin typeface="Arial" panose="020B0604020202020204" pitchFamily="34" charset="0"/>
                          <a:cs typeface="Arial" panose="020B0604020202020204" pitchFamily="34" charset="0"/>
                        </a:rPr>
                        <a:t> </a:t>
                      </a:r>
                    </a:p>
                  </a:txBody>
                  <a:tcPr marL="9525" marR="9525" marT="9525" marB="0" anchor="b">
                    <a:lnL w="12700" cap="flat" cmpd="sng" algn="ctr">
                      <a:solidFill>
                        <a:schemeClr val="tx1"/>
                      </a:solidFill>
                      <a:prstDash val="solid"/>
                      <a:round/>
                      <a:headEnd type="none" w="med" len="med"/>
                      <a:tailEnd type="none" w="med" len="med"/>
                    </a:lnL>
                    <a:lnR w="635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solidFill>
                      <a:schemeClr val="bg1"/>
                    </a:solidFill>
                  </a:tcPr>
                </a:tc>
              </a:tr>
              <a:tr h="178318">
                <a:tc rowSpan="2">
                  <a:txBody>
                    <a:bodyPr/>
                    <a:lstStyle/>
                    <a:p>
                      <a:pPr algn="l" fontAlgn="b"/>
                      <a:r>
                        <a:rPr lang="en-US" sz="1400" b="0" i="0" u="none" strike="noStrike" dirty="0" smtClean="0">
                          <a:solidFill>
                            <a:srgbClr val="000000"/>
                          </a:solidFill>
                          <a:effectLst/>
                          <a:latin typeface="Arial" panose="020B0604020202020204" pitchFamily="34" charset="0"/>
                          <a:cs typeface="Arial" panose="020B0604020202020204" pitchFamily="34" charset="0"/>
                        </a:rPr>
                        <a:t>USGS National Dams Dataset</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sz="1400" b="0" i="0" u="none" strike="noStrike" dirty="0" smtClean="0">
                          <a:solidFill>
                            <a:srgbClr val="000000"/>
                          </a:solidFill>
                          <a:effectLst/>
                          <a:latin typeface="Arial" panose="020B0604020202020204" pitchFamily="34" charset="0"/>
                          <a:cs typeface="Arial" panose="020B0604020202020204" pitchFamily="34" charset="0"/>
                        </a:rPr>
                        <a:t>MAX_STOR</a:t>
                      </a:r>
                      <a:endParaRPr lang="en-US" sz="14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sz="1400" b="0" i="0" u="none" strike="noStrike" dirty="0" smtClean="0">
                          <a:solidFill>
                            <a:srgbClr val="0070C0"/>
                          </a:solidFill>
                          <a:effectLst/>
                          <a:latin typeface="Arial" panose="020B0604020202020204" pitchFamily="34" charset="0"/>
                          <a:cs typeface="Arial" panose="020B0604020202020204" pitchFamily="34" charset="0"/>
                        </a:rPr>
                        <a:t>   </a:t>
                      </a:r>
                      <a:r>
                        <a:rPr lang="en-US" sz="1400" b="1" i="0" u="none" strike="noStrike" dirty="0" smtClean="0">
                          <a:solidFill>
                            <a:srgbClr val="0070C0"/>
                          </a:solidFill>
                          <a:effectLst/>
                          <a:latin typeface="Arial" panose="020B0604020202020204" pitchFamily="34" charset="0"/>
                          <a:cs typeface="Arial" panose="020B0604020202020204" pitchFamily="34" charset="0"/>
                        </a:rPr>
                        <a:t>Volume</a:t>
                      </a:r>
                      <a:endParaRPr lang="en-US" sz="1400" b="1" i="0" u="none" strike="noStrike" dirty="0">
                        <a:solidFill>
                          <a:srgbClr val="0070C0"/>
                        </a:solidFill>
                        <a:effectLst/>
                        <a:latin typeface="Arial" panose="020B0604020202020204" pitchFamily="34" charset="0"/>
                        <a:cs typeface="Arial" panose="020B06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635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solidFill>
                      <a:schemeClr val="bg1"/>
                    </a:solidFill>
                  </a:tcPr>
                </a:tc>
              </a:tr>
              <a:tr h="246408">
                <a:tc vMerge="1">
                  <a:txBody>
                    <a:bodyPr/>
                    <a:lstStyle/>
                    <a:p>
                      <a:pPr algn="l" fontAlgn="b"/>
                      <a:endParaRPr lang="en-US" sz="14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sz="1400" b="0" i="0" u="none" strike="noStrike" dirty="0">
                          <a:solidFill>
                            <a:srgbClr val="000000"/>
                          </a:solidFill>
                          <a:effectLst/>
                          <a:latin typeface="Arial" panose="020B0604020202020204" pitchFamily="34" charset="0"/>
                          <a:cs typeface="Arial" panose="020B0604020202020204" pitchFamily="34" charset="0"/>
                        </a:rPr>
                        <a:t>NORMAL_STO</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endParaRPr lang="en-US" sz="14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635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solidFill>
                      <a:schemeClr val="bg1"/>
                    </a:solidFill>
                  </a:tcPr>
                </a:tc>
              </a:tr>
              <a:tr h="246408">
                <a:tc rowSpan="2">
                  <a:txBody>
                    <a:bodyPr/>
                    <a:lstStyle/>
                    <a:p>
                      <a:pPr algn="l" fontAlgn="b"/>
                      <a:r>
                        <a:rPr lang="en-US" sz="1400" b="0" i="0" u="none" strike="noStrike" dirty="0" smtClean="0">
                          <a:solidFill>
                            <a:srgbClr val="000000"/>
                          </a:solidFill>
                          <a:effectLst/>
                          <a:latin typeface="Arial" panose="020B0604020202020204" pitchFamily="34" charset="0"/>
                          <a:cs typeface="Arial" panose="020B0604020202020204" pitchFamily="34" charset="0"/>
                        </a:rPr>
                        <a:t>USACE Dams Dataset</a:t>
                      </a:r>
                    </a:p>
                    <a:p>
                      <a:pPr algn="l" fontAlgn="b"/>
                      <a:endParaRPr lang="en-US" sz="14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sz="1400" b="0" i="0" u="none" strike="noStrike" dirty="0">
                          <a:solidFill>
                            <a:srgbClr val="000000"/>
                          </a:solidFill>
                          <a:effectLst/>
                          <a:latin typeface="Arial" panose="020B0604020202020204" pitchFamily="34" charset="0"/>
                          <a:cs typeface="Arial" panose="020B0604020202020204" pitchFamily="34" charset="0"/>
                        </a:rPr>
                        <a:t>Max Storage</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sz="1400" b="0" i="0" u="none" strike="noStrike">
                          <a:solidFill>
                            <a:srgbClr val="000000"/>
                          </a:solidFill>
                          <a:effectLst/>
                          <a:latin typeface="Arial" panose="020B0604020202020204" pitchFamily="34" charset="0"/>
                          <a:cs typeface="Arial" panose="020B0604020202020204" pitchFamily="34" charset="0"/>
                        </a:rPr>
                        <a:t> </a:t>
                      </a:r>
                    </a:p>
                  </a:txBody>
                  <a:tcPr marL="9525" marR="9525" marT="9525" marB="0" anchor="b">
                    <a:lnL w="12700" cap="flat" cmpd="sng" algn="ctr">
                      <a:solidFill>
                        <a:schemeClr val="tx1"/>
                      </a:solidFill>
                      <a:prstDash val="solid"/>
                      <a:round/>
                      <a:headEnd type="none" w="med" len="med"/>
                      <a:tailEnd type="none" w="med" len="med"/>
                    </a:lnL>
                    <a:lnR w="635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solidFill>
                      <a:schemeClr val="bg1"/>
                    </a:solidFill>
                  </a:tcPr>
                </a:tc>
              </a:tr>
              <a:tr h="246408">
                <a:tc vMerge="1">
                  <a:txBody>
                    <a:bodyPr/>
                    <a:lstStyle/>
                    <a:p>
                      <a:pPr algn="l" fontAlgn="b"/>
                      <a:endParaRPr lang="en-US" sz="14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sz="1400" b="0" i="0" u="none" strike="noStrike" dirty="0">
                          <a:solidFill>
                            <a:srgbClr val="000000"/>
                          </a:solidFill>
                          <a:effectLst/>
                          <a:latin typeface="Arial" panose="020B0604020202020204" pitchFamily="34" charset="0"/>
                          <a:cs typeface="Arial" panose="020B0604020202020204" pitchFamily="34" charset="0"/>
                        </a:rPr>
                        <a:t>NID Storage</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sz="1400" b="0" i="0" u="none" strike="noStrike" dirty="0">
                          <a:solidFill>
                            <a:srgbClr val="000000"/>
                          </a:solidFill>
                          <a:effectLst/>
                          <a:latin typeface="Arial" panose="020B0604020202020204" pitchFamily="34" charset="0"/>
                          <a:cs typeface="Arial" panose="020B0604020202020204" pitchFamily="34" charset="0"/>
                        </a:rPr>
                        <a:t> </a:t>
                      </a:r>
                    </a:p>
                  </a:txBody>
                  <a:tcPr marL="9525" marR="9525" marT="9525" marB="0" anchor="b">
                    <a:lnL w="12700" cap="flat" cmpd="sng" algn="ctr">
                      <a:solidFill>
                        <a:schemeClr val="tx1"/>
                      </a:solidFill>
                      <a:prstDash val="solid"/>
                      <a:round/>
                      <a:headEnd type="none" w="med" len="med"/>
                      <a:tailEnd type="none" w="med" len="med"/>
                    </a:lnL>
                    <a:lnR w="635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solidFill>
                      <a:schemeClr val="bg1"/>
                    </a:solidFill>
                  </a:tcPr>
                </a:tc>
              </a:tr>
              <a:tr h="246408">
                <a:tc>
                  <a:txBody>
                    <a:bodyPr/>
                    <a:lstStyle/>
                    <a:p>
                      <a:pPr algn="l" fontAlgn="b"/>
                      <a:r>
                        <a:rPr lang="en-US" sz="1400" b="0" i="0" u="none" strike="noStrike" dirty="0" smtClean="0">
                          <a:solidFill>
                            <a:srgbClr val="000000"/>
                          </a:solidFill>
                          <a:effectLst/>
                          <a:latin typeface="Arial" panose="020B0604020202020204" pitchFamily="34" charset="0"/>
                          <a:cs typeface="Arial" panose="020B0604020202020204" pitchFamily="34" charset="0"/>
                        </a:rPr>
                        <a:t>WASH 2017</a:t>
                      </a:r>
                      <a:endParaRPr lang="en-US" sz="14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sz="1400" b="0" i="0" u="none" strike="noStrike" dirty="0" err="1">
                          <a:solidFill>
                            <a:srgbClr val="000000"/>
                          </a:solidFill>
                          <a:effectLst/>
                          <a:latin typeface="Arial" panose="020B0604020202020204" pitchFamily="34" charset="0"/>
                          <a:cs typeface="Arial" panose="020B0604020202020204" pitchFamily="34" charset="0"/>
                        </a:rPr>
                        <a:t>maxstor</a:t>
                      </a:r>
                      <a:endParaRPr lang="en-US" sz="14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sz="1400" b="0" i="0" u="none" strike="noStrike" dirty="0">
                          <a:solidFill>
                            <a:srgbClr val="000000"/>
                          </a:solidFill>
                          <a:effectLst/>
                          <a:latin typeface="Arial" panose="020B0604020202020204" pitchFamily="34" charset="0"/>
                          <a:cs typeface="Arial" panose="020B0604020202020204" pitchFamily="34" charset="0"/>
                        </a:rPr>
                        <a:t> </a:t>
                      </a:r>
                    </a:p>
                  </a:txBody>
                  <a:tcPr marL="9525" marR="9525" marT="9525" marB="0" anchor="b">
                    <a:lnL w="12700" cap="flat" cmpd="sng" algn="ctr">
                      <a:solidFill>
                        <a:schemeClr val="tx1"/>
                      </a:solidFill>
                      <a:prstDash val="solid"/>
                      <a:round/>
                      <a:headEnd type="none" w="med" len="med"/>
                      <a:tailEnd type="none" w="med" len="med"/>
                    </a:lnL>
                    <a:lnR w="635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solidFill>
                      <a:schemeClr val="bg1"/>
                    </a:solidFill>
                  </a:tcPr>
                </a:tc>
              </a:tr>
              <a:tr h="246408">
                <a:tc>
                  <a:txBody>
                    <a:bodyPr/>
                    <a:lstStyle/>
                    <a:p>
                      <a:pPr algn="l" fontAlgn="b"/>
                      <a:r>
                        <a:rPr lang="en-US" sz="1400" b="0" i="0" u="none" strike="noStrike" dirty="0" smtClean="0">
                          <a:solidFill>
                            <a:srgbClr val="000000"/>
                          </a:solidFill>
                          <a:effectLst/>
                          <a:latin typeface="Arial" panose="020B0604020202020204" pitchFamily="34" charset="0"/>
                          <a:cs typeface="Arial" panose="020B0604020202020204" pitchFamily="34" charset="0"/>
                        </a:rPr>
                        <a:t>WEAP 2017</a:t>
                      </a:r>
                      <a:endParaRPr lang="en-US" sz="14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sz="1400" b="0" i="0" u="none" strike="noStrike" dirty="0">
                          <a:solidFill>
                            <a:srgbClr val="000000"/>
                          </a:solidFill>
                          <a:effectLst/>
                          <a:latin typeface="Arial" panose="020B0604020202020204" pitchFamily="34" charset="0"/>
                          <a:cs typeface="Arial" panose="020B0604020202020204" pitchFamily="34" charset="0"/>
                        </a:rPr>
                        <a:t>Storage Capacity</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sz="1400" b="0" i="0" u="none" strike="noStrike" dirty="0">
                          <a:solidFill>
                            <a:srgbClr val="000000"/>
                          </a:solidFill>
                          <a:effectLst/>
                          <a:latin typeface="Arial" panose="020B0604020202020204" pitchFamily="34" charset="0"/>
                          <a:cs typeface="Arial" panose="020B0604020202020204" pitchFamily="34" charset="0"/>
                        </a:rPr>
                        <a:t> </a:t>
                      </a:r>
                    </a:p>
                  </a:txBody>
                  <a:tcPr marL="9525" marR="9525" marT="9525" marB="0" anchor="b">
                    <a:lnL w="12700" cap="flat" cmpd="sng" algn="ctr">
                      <a:solidFill>
                        <a:schemeClr val="tx1"/>
                      </a:solidFill>
                      <a:prstDash val="solid"/>
                      <a:round/>
                      <a:headEnd type="none" w="med" len="med"/>
                      <a:tailEnd type="none" w="med" len="med"/>
                    </a:lnL>
                    <a:lnR w="635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solidFill>
                      <a:schemeClr val="bg1"/>
                    </a:solidFill>
                  </a:tcPr>
                </a:tc>
              </a:tr>
            </a:tbl>
          </a:graphicData>
        </a:graphic>
      </p:graphicFrame>
      <p:cxnSp>
        <p:nvCxnSpPr>
          <p:cNvPr id="10" name="Straight Connector 9"/>
          <p:cNvCxnSpPr/>
          <p:nvPr/>
        </p:nvCxnSpPr>
        <p:spPr>
          <a:xfrm>
            <a:off x="5943600" y="2964540"/>
            <a:ext cx="381000" cy="639348"/>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flipV="1">
            <a:off x="5943600" y="3776305"/>
            <a:ext cx="381000" cy="1176695"/>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flipV="1">
            <a:off x="5943600" y="3778551"/>
            <a:ext cx="381000" cy="641049"/>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flipH="1" flipV="1">
            <a:off x="5943600" y="3203632"/>
            <a:ext cx="381000" cy="400256"/>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flipH="1" flipV="1">
            <a:off x="5943600" y="3593907"/>
            <a:ext cx="381000" cy="9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flipH="1" flipV="1">
            <a:off x="5943600" y="3432232"/>
            <a:ext cx="381000" cy="171657"/>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flipV="1">
            <a:off x="5943600" y="3778551"/>
            <a:ext cx="381000" cy="183849"/>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flipV="1">
            <a:off x="5943600" y="3778551"/>
            <a:ext cx="381000" cy="412449"/>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flipV="1">
            <a:off x="5943600" y="3778551"/>
            <a:ext cx="381000" cy="901686"/>
          </a:xfrm>
          <a:prstGeom prst="line">
            <a:avLst/>
          </a:prstGeom>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5943600" y="2703903"/>
            <a:ext cx="381000" cy="892477"/>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8537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8"/>
                                        </p:tgtEl>
                                        <p:attrNameLst>
                                          <p:attrName>style.visibility</p:attrName>
                                        </p:attrNameLst>
                                      </p:cBhvr>
                                      <p:to>
                                        <p:strVal val="visible"/>
                                      </p:to>
                                    </p:set>
                                  </p:childTnLst>
                                  <p:subTnLst>
                                    <p:set>
                                      <p:cBhvr override="childStyle">
                                        <p:cTn dur="1" fill="hold" display="0" masterRel="nextClick" afterEffect="1"/>
                                        <p:tgtEl>
                                          <p:spTgt spid="8"/>
                                        </p:tgtEl>
                                        <p:attrNameLst>
                                          <p:attrName>style.visibility</p:attrName>
                                        </p:attrNameLst>
                                      </p:cBhvr>
                                      <p:to>
                                        <p:strVal val="hidden"/>
                                      </p:to>
                                    </p:set>
                                  </p:subTnLst>
                                </p:cTn>
                              </p:par>
                              <p:par>
                                <p:cTn id="7" presetID="1" presetClass="entr" presetSubtype="0" fill="hold"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subTnLst>
                                    <p:set>
                                      <p:cBhvr override="childStyle">
                                        <p:cTn dur="1" fill="hold" display="0" masterRel="nextClick" afterEffect="1"/>
                                        <p:tgtEl>
                                          <p:spTgt spid="10"/>
                                        </p:tgtEl>
                                        <p:attrNameLst>
                                          <p:attrName>style.visibility</p:attrName>
                                        </p:attrNameLst>
                                      </p:cBhvr>
                                      <p:to>
                                        <p:strVal val="hidden"/>
                                      </p:to>
                                    </p:set>
                                  </p:subTnLst>
                                </p:cTn>
                              </p:par>
                              <p:par>
                                <p:cTn id="9" presetID="1" presetClass="entr" presetSubtype="0" fill="hold" nodeType="withEffect">
                                  <p:stCondLst>
                                    <p:cond delay="0"/>
                                  </p:stCondLst>
                                  <p:childTnLst>
                                    <p:set>
                                      <p:cBhvr>
                                        <p:cTn id="10" dur="1" fill="hold">
                                          <p:stCondLst>
                                            <p:cond delay="0"/>
                                          </p:stCondLst>
                                        </p:cTn>
                                        <p:tgtEl>
                                          <p:spTgt spid="14"/>
                                        </p:tgtEl>
                                        <p:attrNameLst>
                                          <p:attrName>style.visibility</p:attrName>
                                        </p:attrNameLst>
                                      </p:cBhvr>
                                      <p:to>
                                        <p:strVal val="visible"/>
                                      </p:to>
                                    </p:set>
                                  </p:childTnLst>
                                  <p:subTnLst>
                                    <p:set>
                                      <p:cBhvr override="childStyle">
                                        <p:cTn dur="1" fill="hold" display="0" masterRel="nextClick" afterEffect="1"/>
                                        <p:tgtEl>
                                          <p:spTgt spid="14"/>
                                        </p:tgtEl>
                                        <p:attrNameLst>
                                          <p:attrName>style.visibility</p:attrName>
                                        </p:attrNameLst>
                                      </p:cBhvr>
                                      <p:to>
                                        <p:strVal val="hidden"/>
                                      </p:to>
                                    </p:set>
                                  </p:subTnLst>
                                </p:cTn>
                              </p:par>
                              <p:par>
                                <p:cTn id="11" presetID="1" presetClass="entr" presetSubtype="0" fill="hold" nodeType="withEffect">
                                  <p:stCondLst>
                                    <p:cond delay="0"/>
                                  </p:stCondLst>
                                  <p:childTnLst>
                                    <p:set>
                                      <p:cBhvr>
                                        <p:cTn id="12" dur="1" fill="hold">
                                          <p:stCondLst>
                                            <p:cond delay="0"/>
                                          </p:stCondLst>
                                        </p:cTn>
                                        <p:tgtEl>
                                          <p:spTgt spid="15"/>
                                        </p:tgtEl>
                                        <p:attrNameLst>
                                          <p:attrName>style.visibility</p:attrName>
                                        </p:attrNameLst>
                                      </p:cBhvr>
                                      <p:to>
                                        <p:strVal val="visible"/>
                                      </p:to>
                                    </p:set>
                                  </p:childTnLst>
                                  <p:subTnLst>
                                    <p:set>
                                      <p:cBhvr override="childStyle">
                                        <p:cTn dur="1" fill="hold" display="0" masterRel="nextClick" afterEffect="1"/>
                                        <p:tgtEl>
                                          <p:spTgt spid="15"/>
                                        </p:tgtEl>
                                        <p:attrNameLst>
                                          <p:attrName>style.visibility</p:attrName>
                                        </p:attrNameLst>
                                      </p:cBhvr>
                                      <p:to>
                                        <p:strVal val="hidden"/>
                                      </p:to>
                                    </p:set>
                                  </p:subTnLst>
                                </p:cTn>
                              </p:par>
                              <p:par>
                                <p:cTn id="13" presetID="1" presetClass="entr" presetSubtype="0" fill="hold" nodeType="withEffect">
                                  <p:stCondLst>
                                    <p:cond delay="0"/>
                                  </p:stCondLst>
                                  <p:childTnLst>
                                    <p:set>
                                      <p:cBhvr>
                                        <p:cTn id="14" dur="1" fill="hold">
                                          <p:stCondLst>
                                            <p:cond delay="0"/>
                                          </p:stCondLst>
                                        </p:cTn>
                                        <p:tgtEl>
                                          <p:spTgt spid="16"/>
                                        </p:tgtEl>
                                        <p:attrNameLst>
                                          <p:attrName>style.visibility</p:attrName>
                                        </p:attrNameLst>
                                      </p:cBhvr>
                                      <p:to>
                                        <p:strVal val="visible"/>
                                      </p:to>
                                    </p:set>
                                  </p:childTnLst>
                                  <p:subTnLst>
                                    <p:set>
                                      <p:cBhvr override="childStyle">
                                        <p:cTn dur="1" fill="hold" display="0" masterRel="nextClick" afterEffect="1"/>
                                        <p:tgtEl>
                                          <p:spTgt spid="16"/>
                                        </p:tgtEl>
                                        <p:attrNameLst>
                                          <p:attrName>style.visibility</p:attrName>
                                        </p:attrNameLst>
                                      </p:cBhvr>
                                      <p:to>
                                        <p:strVal val="hidden"/>
                                      </p:to>
                                    </p:set>
                                  </p:subTnLst>
                                </p:cTn>
                              </p:par>
                              <p:par>
                                <p:cTn id="15" presetID="1" presetClass="entr" presetSubtype="0" fill="hold" nodeType="withEffect">
                                  <p:stCondLst>
                                    <p:cond delay="0"/>
                                  </p:stCondLst>
                                  <p:childTnLst>
                                    <p:set>
                                      <p:cBhvr>
                                        <p:cTn id="16" dur="1" fill="hold">
                                          <p:stCondLst>
                                            <p:cond delay="0"/>
                                          </p:stCondLst>
                                        </p:cTn>
                                        <p:tgtEl>
                                          <p:spTgt spid="17"/>
                                        </p:tgtEl>
                                        <p:attrNameLst>
                                          <p:attrName>style.visibility</p:attrName>
                                        </p:attrNameLst>
                                      </p:cBhvr>
                                      <p:to>
                                        <p:strVal val="visible"/>
                                      </p:to>
                                    </p:set>
                                  </p:childTnLst>
                                  <p:subTnLst>
                                    <p:set>
                                      <p:cBhvr override="childStyle">
                                        <p:cTn dur="1" fill="hold" display="0" masterRel="nextClick" afterEffect="1"/>
                                        <p:tgtEl>
                                          <p:spTgt spid="17"/>
                                        </p:tgtEl>
                                        <p:attrNameLst>
                                          <p:attrName>style.visibility</p:attrName>
                                        </p:attrNameLst>
                                      </p:cBhvr>
                                      <p:to>
                                        <p:strVal val="hidden"/>
                                      </p:to>
                                    </p:set>
                                  </p:subTnLst>
                                </p:cTn>
                              </p:par>
                              <p:par>
                                <p:cTn id="17" presetID="1" presetClass="entr" presetSubtype="0" fill="hold" nodeType="withEffect">
                                  <p:stCondLst>
                                    <p:cond delay="0"/>
                                  </p:stCondLst>
                                  <p:childTnLst>
                                    <p:set>
                                      <p:cBhvr>
                                        <p:cTn id="18" dur="1" fill="hold">
                                          <p:stCondLst>
                                            <p:cond delay="0"/>
                                          </p:stCondLst>
                                        </p:cTn>
                                        <p:tgtEl>
                                          <p:spTgt spid="18"/>
                                        </p:tgtEl>
                                        <p:attrNameLst>
                                          <p:attrName>style.visibility</p:attrName>
                                        </p:attrNameLst>
                                      </p:cBhvr>
                                      <p:to>
                                        <p:strVal val="visible"/>
                                      </p:to>
                                    </p:set>
                                  </p:childTnLst>
                                  <p:subTnLst>
                                    <p:set>
                                      <p:cBhvr override="childStyle">
                                        <p:cTn dur="1" fill="hold" display="0" masterRel="nextClick" afterEffect="1"/>
                                        <p:tgtEl>
                                          <p:spTgt spid="18"/>
                                        </p:tgtEl>
                                        <p:attrNameLst>
                                          <p:attrName>style.visibility</p:attrName>
                                        </p:attrNameLst>
                                      </p:cBhvr>
                                      <p:to>
                                        <p:strVal val="hidden"/>
                                      </p:to>
                                    </p:set>
                                  </p:subTnLst>
                                </p:cTn>
                              </p:par>
                              <p:par>
                                <p:cTn id="19" presetID="1" presetClass="entr" presetSubtype="0" fill="hold" nodeType="withEffect">
                                  <p:stCondLst>
                                    <p:cond delay="0"/>
                                  </p:stCondLst>
                                  <p:childTnLst>
                                    <p:set>
                                      <p:cBhvr>
                                        <p:cTn id="20" dur="1" fill="hold">
                                          <p:stCondLst>
                                            <p:cond delay="0"/>
                                          </p:stCondLst>
                                        </p:cTn>
                                        <p:tgtEl>
                                          <p:spTgt spid="19"/>
                                        </p:tgtEl>
                                        <p:attrNameLst>
                                          <p:attrName>style.visibility</p:attrName>
                                        </p:attrNameLst>
                                      </p:cBhvr>
                                      <p:to>
                                        <p:strVal val="visible"/>
                                      </p:to>
                                    </p:set>
                                  </p:childTnLst>
                                  <p:subTnLst>
                                    <p:set>
                                      <p:cBhvr override="childStyle">
                                        <p:cTn dur="1" fill="hold" display="0" masterRel="nextClick" afterEffect="1"/>
                                        <p:tgtEl>
                                          <p:spTgt spid="19"/>
                                        </p:tgtEl>
                                        <p:attrNameLst>
                                          <p:attrName>style.visibility</p:attrName>
                                        </p:attrNameLst>
                                      </p:cBhvr>
                                      <p:to>
                                        <p:strVal val="hidden"/>
                                      </p:to>
                                    </p:set>
                                  </p:subTnLst>
                                </p:cTn>
                              </p:par>
                              <p:par>
                                <p:cTn id="21" presetID="1" presetClass="entr" presetSubtype="0" fill="hold" nodeType="withEffect">
                                  <p:stCondLst>
                                    <p:cond delay="0"/>
                                  </p:stCondLst>
                                  <p:childTnLst>
                                    <p:set>
                                      <p:cBhvr>
                                        <p:cTn id="22" dur="1" fill="hold">
                                          <p:stCondLst>
                                            <p:cond delay="0"/>
                                          </p:stCondLst>
                                        </p:cTn>
                                        <p:tgtEl>
                                          <p:spTgt spid="20"/>
                                        </p:tgtEl>
                                        <p:attrNameLst>
                                          <p:attrName>style.visibility</p:attrName>
                                        </p:attrNameLst>
                                      </p:cBhvr>
                                      <p:to>
                                        <p:strVal val="visible"/>
                                      </p:to>
                                    </p:set>
                                  </p:childTnLst>
                                  <p:subTnLst>
                                    <p:set>
                                      <p:cBhvr override="childStyle">
                                        <p:cTn dur="1" fill="hold" display="0" masterRel="nextClick" afterEffect="1"/>
                                        <p:tgtEl>
                                          <p:spTgt spid="20"/>
                                        </p:tgtEl>
                                        <p:attrNameLst>
                                          <p:attrName>style.visibility</p:attrName>
                                        </p:attrNameLst>
                                      </p:cBhvr>
                                      <p:to>
                                        <p:strVal val="hidden"/>
                                      </p:to>
                                    </p:set>
                                  </p:subTnLst>
                                </p:cTn>
                              </p:par>
                              <p:par>
                                <p:cTn id="23" presetID="1" presetClass="entr" presetSubtype="0" fill="hold" nodeType="withEffect">
                                  <p:stCondLst>
                                    <p:cond delay="0"/>
                                  </p:stCondLst>
                                  <p:childTnLst>
                                    <p:set>
                                      <p:cBhvr>
                                        <p:cTn id="24" dur="1" fill="hold">
                                          <p:stCondLst>
                                            <p:cond delay="0"/>
                                          </p:stCondLst>
                                        </p:cTn>
                                        <p:tgtEl>
                                          <p:spTgt spid="21"/>
                                        </p:tgtEl>
                                        <p:attrNameLst>
                                          <p:attrName>style.visibility</p:attrName>
                                        </p:attrNameLst>
                                      </p:cBhvr>
                                      <p:to>
                                        <p:strVal val="visible"/>
                                      </p:to>
                                    </p:set>
                                  </p:childTnLst>
                                  <p:subTnLst>
                                    <p:set>
                                      <p:cBhvr override="childStyle">
                                        <p:cTn dur="1" fill="hold" display="0" masterRel="nextClick" afterEffect="1"/>
                                        <p:tgtEl>
                                          <p:spTgt spid="21"/>
                                        </p:tgtEl>
                                        <p:attrNameLst>
                                          <p:attrName>style.visibility</p:attrName>
                                        </p:attrNameLst>
                                      </p:cBhvr>
                                      <p:to>
                                        <p:strVal val="hidden"/>
                                      </p:to>
                                    </p:set>
                                  </p:subTnLst>
                                </p:cTn>
                              </p:par>
                              <p:par>
                                <p:cTn id="25" presetID="1" presetClass="entr" presetSubtype="0" fill="hold" nodeType="withEffect">
                                  <p:stCondLst>
                                    <p:cond delay="0"/>
                                  </p:stCondLst>
                                  <p:childTnLst>
                                    <p:set>
                                      <p:cBhvr>
                                        <p:cTn id="26" dur="1" fill="hold">
                                          <p:stCondLst>
                                            <p:cond delay="0"/>
                                          </p:stCondLst>
                                        </p:cTn>
                                        <p:tgtEl>
                                          <p:spTgt spid="39"/>
                                        </p:tgtEl>
                                        <p:attrNameLst>
                                          <p:attrName>style.visibility</p:attrName>
                                        </p:attrNameLst>
                                      </p:cBhvr>
                                      <p:to>
                                        <p:strVal val="visible"/>
                                      </p:to>
                                    </p:set>
                                  </p:childTnLst>
                                  <p:subTnLst>
                                    <p:set>
                                      <p:cBhvr override="childStyle">
                                        <p:cTn dur="1" fill="hold" display="0" masterRel="nextClick" afterEffect="1"/>
                                        <p:tgtEl>
                                          <p:spTgt spid="39"/>
                                        </p:tgtEl>
                                        <p:attrNameLst>
                                          <p:attrName>style.visibility</p:attrName>
                                        </p:attrNameLst>
                                      </p:cBhvr>
                                      <p:to>
                                        <p:strVal val="hidden"/>
                                      </p:to>
                                    </p:set>
                                  </p:sub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video>
              <p:cMediaNode vol="80000">
                <p:cTn id="31" fill="hold" display="0">
                  <p:stCondLst>
                    <p:cond delay="indefinite"/>
                  </p:stCondLst>
                </p:cTn>
                <p:tgtEl>
                  <p:spTgt spid="5"/>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92902"/>
            <a:ext cx="8229600" cy="909400"/>
          </a:xfrm>
        </p:spPr>
        <p:txBody>
          <a:bodyPr>
            <a:normAutofit/>
          </a:bodyPr>
          <a:lstStyle/>
          <a:p>
            <a:r>
              <a:rPr lang="en-US" sz="3600" b="1" dirty="0" smtClean="0">
                <a:latin typeface="Arial" panose="020B0604020202020204" pitchFamily="34" charset="0"/>
                <a:cs typeface="Arial" panose="020B0604020202020204" pitchFamily="34" charset="0"/>
              </a:rPr>
              <a:t>Load </a:t>
            </a:r>
            <a:r>
              <a:rPr lang="en-US" sz="3600" b="1" dirty="0">
                <a:latin typeface="Arial" panose="020B0604020202020204" pitchFamily="34" charset="0"/>
                <a:cs typeface="Arial" panose="020B0604020202020204" pitchFamily="34" charset="0"/>
              </a:rPr>
              <a:t>Data to </a:t>
            </a:r>
            <a:r>
              <a:rPr lang="en-US" sz="3600" b="1" dirty="0" smtClean="0">
                <a:latin typeface="Arial" panose="020B0604020202020204" pitchFamily="34" charset="0"/>
                <a:cs typeface="Arial" panose="020B0604020202020204" pitchFamily="34" charset="0"/>
              </a:rPr>
              <a:t>WaMDaM</a:t>
            </a:r>
            <a:endParaRPr lang="en-US" sz="3600" b="1"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2"/>
          </p:nvPr>
        </p:nvSpPr>
        <p:spPr/>
        <p:txBody>
          <a:bodyPr/>
          <a:lstStyle/>
          <a:p>
            <a:fld id="{B6F15528-21DE-4FAA-801E-634DDDAF4B2B}" type="slidenum">
              <a:rPr lang="en-US" smtClean="0"/>
              <a:pPr/>
              <a:t>6</a:t>
            </a:fld>
            <a:endParaRPr lang="en-US" dirty="0"/>
          </a:p>
        </p:txBody>
      </p:sp>
      <p:pic>
        <p:nvPicPr>
          <p:cNvPr id="7" name="wamdam4">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762000" y="974228"/>
            <a:ext cx="7609875" cy="5707908"/>
          </a:xfrm>
        </p:spPr>
      </p:pic>
    </p:spTree>
    <p:extLst>
      <p:ext uri="{BB962C8B-B14F-4D97-AF65-F5344CB8AC3E}">
        <p14:creationId xmlns:p14="http://schemas.microsoft.com/office/powerpoint/2010/main" val="1618818514"/>
      </p:ext>
    </p:extLst>
  </p:cSld>
  <p:clrMapOvr>
    <a:masterClrMapping/>
  </p:clrMapOvr>
  <p:timing>
    <p:tnLst>
      <p:par>
        <p:cTn id="1" dur="indefinite" restart="never" nodeType="tmRoot">
          <p:childTnLst>
            <p:video>
              <p:cMediaNode vol="80000">
                <p:cTn id="2" fill="hold" display="0">
                  <p:stCondLst>
                    <p:cond delay="indefinite"/>
                  </p:stCondLst>
                </p:cTn>
                <p:tgtEl>
                  <p:spTgt spid="7"/>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5338" y="358483"/>
            <a:ext cx="8229600" cy="913454"/>
          </a:xfrm>
        </p:spPr>
        <p:txBody>
          <a:bodyPr>
            <a:noAutofit/>
          </a:bodyPr>
          <a:lstStyle/>
          <a:p>
            <a:r>
              <a:rPr lang="en-US" sz="2800" b="1" dirty="0" smtClean="0">
                <a:latin typeface="Arial" pitchFamily="34" charset="0"/>
                <a:cs typeface="Arial" pitchFamily="34" charset="0"/>
              </a:rPr>
              <a:t>Application: Organize, query, and compare data in the Bear River Watershed, Utah</a:t>
            </a:r>
            <a:endParaRPr lang="en-US" sz="2800" b="1"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7</a:t>
            </a:fld>
            <a:endParaRPr lang="en-US" dirty="0"/>
          </a:p>
        </p:txBody>
      </p:sp>
      <p:pic>
        <p:nvPicPr>
          <p:cNvPr id="5" name="Content Placeholder 6"/>
          <p:cNvPicPr>
            <a:picLocks noChangeAspect="1"/>
          </p:cNvPicPr>
          <p:nvPr/>
        </p:nvPicPr>
        <p:blipFill rotWithShape="1">
          <a:blip r:embed="rId3" cstate="print">
            <a:extLst>
              <a:ext uri="{28A0092B-C50C-407E-A947-70E740481C1C}">
                <a14:useLocalDpi xmlns:a14="http://schemas.microsoft.com/office/drawing/2010/main" val="0"/>
              </a:ext>
            </a:extLst>
          </a:blip>
          <a:srcRect l="3904" t="16837" r="38853" b="7403"/>
          <a:stretch/>
        </p:blipFill>
        <p:spPr>
          <a:xfrm>
            <a:off x="298597" y="2282133"/>
            <a:ext cx="1919790" cy="1963422"/>
          </a:xfrm>
          <a:prstGeom prst="rect">
            <a:avLst/>
          </a:prstGeom>
        </p:spPr>
      </p:pic>
      <p:pic>
        <p:nvPicPr>
          <p:cNvPr id="3" name="Picture 2"/>
          <p:cNvPicPr>
            <a:picLocks noChangeAspect="1"/>
          </p:cNvPicPr>
          <p:nvPr/>
        </p:nvPicPr>
        <p:blipFill rotWithShape="1">
          <a:blip r:embed="rId4" cstate="print">
            <a:extLst>
              <a:ext uri="{28A0092B-C50C-407E-A947-70E740481C1C}">
                <a14:useLocalDpi xmlns:a14="http://schemas.microsoft.com/office/drawing/2010/main" val="0"/>
              </a:ext>
            </a:extLst>
          </a:blip>
          <a:srcRect l="3784" t="6593" r="6205" b="5494"/>
          <a:stretch/>
        </p:blipFill>
        <p:spPr>
          <a:xfrm>
            <a:off x="3270397" y="1570777"/>
            <a:ext cx="4038600" cy="3048000"/>
          </a:xfrm>
          <a:prstGeom prst="rect">
            <a:avLst/>
          </a:prstGeom>
          <a:ln w="12700">
            <a:solidFill>
              <a:schemeClr val="tx1"/>
            </a:solidFill>
          </a:ln>
        </p:spPr>
      </p:pic>
      <p:cxnSp>
        <p:nvCxnSpPr>
          <p:cNvPr id="8" name="Straight Connector 7"/>
          <p:cNvCxnSpPr/>
          <p:nvPr/>
        </p:nvCxnSpPr>
        <p:spPr>
          <a:xfrm>
            <a:off x="1532533" y="3075726"/>
            <a:ext cx="1737864" cy="1543051"/>
          </a:xfrm>
          <a:prstGeom prst="line">
            <a:avLst/>
          </a:prstGeom>
          <a:ln>
            <a:prstDash val="sysDash"/>
          </a:ln>
        </p:spPr>
        <p:style>
          <a:lnRef idx="2">
            <a:schemeClr val="dk1"/>
          </a:lnRef>
          <a:fillRef idx="0">
            <a:schemeClr val="dk1"/>
          </a:fillRef>
          <a:effectRef idx="1">
            <a:schemeClr val="dk1"/>
          </a:effectRef>
          <a:fontRef idx="minor">
            <a:schemeClr val="tx1"/>
          </a:fontRef>
        </p:style>
      </p:cxnSp>
      <p:cxnSp>
        <p:nvCxnSpPr>
          <p:cNvPr id="7" name="Straight Connector 6"/>
          <p:cNvCxnSpPr/>
          <p:nvPr/>
        </p:nvCxnSpPr>
        <p:spPr>
          <a:xfrm flipV="1">
            <a:off x="1532533" y="1570777"/>
            <a:ext cx="1737864" cy="1504949"/>
          </a:xfrm>
          <a:prstGeom prst="line">
            <a:avLst/>
          </a:prstGeom>
          <a:ln>
            <a:prstDash val="sysDash"/>
          </a:ln>
        </p:spPr>
        <p:style>
          <a:lnRef idx="2">
            <a:schemeClr val="dk1"/>
          </a:lnRef>
          <a:fillRef idx="0">
            <a:schemeClr val="dk1"/>
          </a:fillRef>
          <a:effectRef idx="1">
            <a:schemeClr val="dk1"/>
          </a:effectRef>
          <a:fontRef idx="minor">
            <a:schemeClr val="tx1"/>
          </a:fontRef>
        </p:style>
      </p:cxnSp>
      <p:pic>
        <p:nvPicPr>
          <p:cNvPr id="19" name="Picture 18"/>
          <p:cNvPicPr>
            <a:picLocks noChangeAspect="1"/>
          </p:cNvPicPr>
          <p:nvPr/>
        </p:nvPicPr>
        <p:blipFill>
          <a:blip r:embed="rId5"/>
          <a:stretch>
            <a:fillRect/>
          </a:stretch>
        </p:blipFill>
        <p:spPr>
          <a:xfrm>
            <a:off x="2693111" y="5318989"/>
            <a:ext cx="893287" cy="1037361"/>
          </a:xfrm>
          <a:prstGeom prst="rect">
            <a:avLst/>
          </a:prstGeom>
        </p:spPr>
      </p:pic>
      <p:grpSp>
        <p:nvGrpSpPr>
          <p:cNvPr id="21" name="Group 20"/>
          <p:cNvGrpSpPr/>
          <p:nvPr/>
        </p:nvGrpSpPr>
        <p:grpSpPr>
          <a:xfrm>
            <a:off x="444500" y="5632746"/>
            <a:ext cx="1757108" cy="957651"/>
            <a:chOff x="838038" y="3339816"/>
            <a:chExt cx="2726021" cy="1840723"/>
          </a:xfrm>
        </p:grpSpPr>
        <p:pic>
          <p:nvPicPr>
            <p:cNvPr id="23" name="Picture 2" descr="Sample map"/>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38038" y="3339816"/>
              <a:ext cx="2726021" cy="1840723"/>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4" descr="opens the US Army Corps of Engineers home page"/>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514600" y="3896174"/>
              <a:ext cx="952500" cy="723900"/>
            </a:xfrm>
            <a:prstGeom prst="rect">
              <a:avLst/>
            </a:prstGeom>
            <a:noFill/>
            <a:extLst>
              <a:ext uri="{909E8E84-426E-40DD-AFC4-6F175D3DCCD1}">
                <a14:hiddenFill xmlns:a14="http://schemas.microsoft.com/office/drawing/2010/main">
                  <a:solidFill>
                    <a:srgbClr val="FFFFFF"/>
                  </a:solidFill>
                </a14:hiddenFill>
              </a:ext>
            </a:extLst>
          </p:spPr>
        </p:pic>
      </p:grpSp>
      <p:pic>
        <p:nvPicPr>
          <p:cNvPr id="28" name="Picture 27"/>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870544" y="5267215"/>
            <a:ext cx="1069020" cy="1069020"/>
          </a:xfrm>
          <a:prstGeom prst="rect">
            <a:avLst/>
          </a:prstGeom>
        </p:spPr>
      </p:pic>
      <p:cxnSp>
        <p:nvCxnSpPr>
          <p:cNvPr id="31" name="Straight Arrow Connector 30"/>
          <p:cNvCxnSpPr/>
          <p:nvPr/>
        </p:nvCxnSpPr>
        <p:spPr>
          <a:xfrm flipH="1">
            <a:off x="1872789" y="4598498"/>
            <a:ext cx="1102661" cy="394134"/>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p:nvPr/>
        </p:nvCxnSpPr>
        <p:spPr>
          <a:xfrm flipH="1">
            <a:off x="3395420" y="4651492"/>
            <a:ext cx="186986" cy="713208"/>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p:nvPr/>
        </p:nvCxnSpPr>
        <p:spPr>
          <a:xfrm>
            <a:off x="4351187" y="4661519"/>
            <a:ext cx="2100" cy="647351"/>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p:nvPr/>
        </p:nvCxnSpPr>
        <p:spPr>
          <a:xfrm>
            <a:off x="5488120" y="4686313"/>
            <a:ext cx="74480" cy="488936"/>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p:nvPr/>
        </p:nvCxnSpPr>
        <p:spPr>
          <a:xfrm>
            <a:off x="5126269" y="3505871"/>
            <a:ext cx="2100199" cy="1845742"/>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flipH="1">
            <a:off x="2201609" y="4716263"/>
            <a:ext cx="1114097" cy="792994"/>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12" name="Group 11"/>
          <p:cNvGrpSpPr/>
          <p:nvPr/>
        </p:nvGrpSpPr>
        <p:grpSpPr>
          <a:xfrm>
            <a:off x="7386866" y="3550383"/>
            <a:ext cx="1568072" cy="1222809"/>
            <a:chOff x="7386866" y="3550383"/>
            <a:chExt cx="1568072" cy="1222809"/>
          </a:xfrm>
        </p:grpSpPr>
        <p:pic>
          <p:nvPicPr>
            <p:cNvPr id="25" name="Picture 24"/>
            <p:cNvPicPr>
              <a:picLocks noChangeAspect="1"/>
            </p:cNvPicPr>
            <p:nvPr/>
          </p:nvPicPr>
          <p:blipFill>
            <a:blip r:embed="rId9"/>
            <a:stretch>
              <a:fillRect/>
            </a:stretch>
          </p:blipFill>
          <p:spPr>
            <a:xfrm>
              <a:off x="7386866" y="3550383"/>
              <a:ext cx="1568072" cy="1222809"/>
            </a:xfrm>
            <a:prstGeom prst="rect">
              <a:avLst/>
            </a:prstGeom>
          </p:spPr>
        </p:pic>
        <p:sp>
          <p:nvSpPr>
            <p:cNvPr id="29" name="Rectangle 28"/>
            <p:cNvSpPr/>
            <p:nvPr/>
          </p:nvSpPr>
          <p:spPr>
            <a:xfrm>
              <a:off x="7726049" y="3951790"/>
              <a:ext cx="908806" cy="400110"/>
            </a:xfrm>
            <a:prstGeom prst="rect">
              <a:avLst/>
            </a:prstGeom>
          </p:spPr>
          <p:txBody>
            <a:bodyPr wrap="square">
              <a:spAutoFit/>
            </a:bodyPr>
            <a:lstStyle/>
            <a:p>
              <a:r>
                <a:rPr lang="en-US" sz="2000" b="1" dirty="0"/>
                <a:t>W</a:t>
              </a:r>
              <a:r>
                <a:rPr lang="en-US" sz="2000" b="1" dirty="0" smtClean="0"/>
                <a:t>ASH</a:t>
              </a:r>
              <a:endParaRPr lang="en-US" sz="2000" b="1" dirty="0"/>
            </a:p>
          </p:txBody>
        </p:sp>
      </p:grpSp>
      <p:grpSp>
        <p:nvGrpSpPr>
          <p:cNvPr id="14" name="Group 13"/>
          <p:cNvGrpSpPr/>
          <p:nvPr/>
        </p:nvGrpSpPr>
        <p:grpSpPr>
          <a:xfrm>
            <a:off x="6629400" y="5334000"/>
            <a:ext cx="2367631" cy="1268792"/>
            <a:chOff x="6629400" y="5334000"/>
            <a:chExt cx="2367631" cy="1268792"/>
          </a:xfrm>
        </p:grpSpPr>
        <p:pic>
          <p:nvPicPr>
            <p:cNvPr id="15" name="Picture 14"/>
            <p:cNvPicPr>
              <a:picLocks noChangeAspect="1"/>
            </p:cNvPicPr>
            <p:nvPr/>
          </p:nvPicPr>
          <p:blipFill>
            <a:blip r:embed="rId10"/>
            <a:stretch>
              <a:fillRect/>
            </a:stretch>
          </p:blipFill>
          <p:spPr>
            <a:xfrm>
              <a:off x="6629400" y="5334000"/>
              <a:ext cx="2367631" cy="1268792"/>
            </a:xfrm>
            <a:prstGeom prst="rect">
              <a:avLst/>
            </a:prstGeom>
          </p:spPr>
        </p:pic>
        <p:sp>
          <p:nvSpPr>
            <p:cNvPr id="30" name="Rectangle 29"/>
            <p:cNvSpPr/>
            <p:nvPr/>
          </p:nvSpPr>
          <p:spPr>
            <a:xfrm>
              <a:off x="7783802" y="5800594"/>
              <a:ext cx="830740" cy="400110"/>
            </a:xfrm>
            <a:prstGeom prst="rect">
              <a:avLst/>
            </a:prstGeom>
          </p:spPr>
          <p:txBody>
            <a:bodyPr wrap="none">
              <a:spAutoFit/>
            </a:bodyPr>
            <a:lstStyle/>
            <a:p>
              <a:r>
                <a:rPr lang="en-US" sz="2000" b="1" dirty="0" smtClean="0"/>
                <a:t>WEAP</a:t>
              </a:r>
              <a:endParaRPr lang="en-US" sz="2000" b="1" dirty="0"/>
            </a:p>
          </p:txBody>
        </p:sp>
      </p:grpSp>
      <p:cxnSp>
        <p:nvCxnSpPr>
          <p:cNvPr id="43" name="Straight Arrow Connector 42"/>
          <p:cNvCxnSpPr/>
          <p:nvPr/>
        </p:nvCxnSpPr>
        <p:spPr>
          <a:xfrm>
            <a:off x="5126269" y="3505871"/>
            <a:ext cx="2343126" cy="576458"/>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35" name="Picture 34"/>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022944" y="5419615"/>
            <a:ext cx="1069020" cy="1069020"/>
          </a:xfrm>
          <a:prstGeom prst="rect">
            <a:avLst/>
          </a:prstGeom>
        </p:spPr>
      </p:pic>
      <p:pic>
        <p:nvPicPr>
          <p:cNvPr id="32" name="Picture 31"/>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243304" y="4639056"/>
            <a:ext cx="1797906" cy="746006"/>
          </a:xfrm>
          <a:prstGeom prst="rect">
            <a:avLst/>
          </a:prstGeom>
        </p:spPr>
      </p:pic>
      <p:pic>
        <p:nvPicPr>
          <p:cNvPr id="1026" name="Picture 2" descr="Image result for wade western water data exchange"/>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5192811" y="5175249"/>
            <a:ext cx="1132729" cy="1546226"/>
          </a:xfrm>
          <a:prstGeom prst="rect">
            <a:avLst/>
          </a:prstGeom>
          <a:noFill/>
          <a:extLst>
            <a:ext uri="{909E8E84-426E-40DD-AFC4-6F175D3DCCD1}">
              <a14:hiddenFill xmlns:a14="http://schemas.microsoft.com/office/drawing/2010/main">
                <a:solidFill>
                  <a:srgbClr val="FFFFFF"/>
                </a:solidFill>
              </a14:hiddenFill>
            </a:ext>
          </a:extLst>
        </p:spPr>
      </p:pic>
      <p:sp>
        <p:nvSpPr>
          <p:cNvPr id="44" name="Rectangle 43"/>
          <p:cNvSpPr/>
          <p:nvPr/>
        </p:nvSpPr>
        <p:spPr>
          <a:xfrm>
            <a:off x="2333550" y="6399325"/>
            <a:ext cx="2789678" cy="400110"/>
          </a:xfrm>
          <a:prstGeom prst="rect">
            <a:avLst/>
          </a:prstGeom>
        </p:spPr>
        <p:txBody>
          <a:bodyPr wrap="square">
            <a:spAutoFit/>
          </a:bodyPr>
          <a:lstStyle/>
          <a:p>
            <a:r>
              <a:rPr lang="en-US" sz="2000" b="1" dirty="0" smtClean="0"/>
              <a:t>Utah &amp; Idaho Diversions </a:t>
            </a:r>
            <a:endParaRPr lang="en-US" sz="2000" b="1" dirty="0"/>
          </a:p>
        </p:txBody>
      </p:sp>
    </p:spTree>
    <p:extLst>
      <p:ext uri="{BB962C8B-B14F-4D97-AF65-F5344CB8AC3E}">
        <p14:creationId xmlns:p14="http://schemas.microsoft.com/office/powerpoint/2010/main" val="36591836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1"/>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6"/>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9"/>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8"/>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1"/>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3"/>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2"/>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4"/>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5"/>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4"/>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32"/>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1026"/>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4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197871" y="1608432"/>
            <a:ext cx="8876504" cy="5249567"/>
          </a:xfrm>
          <a:prstGeom prst="rect">
            <a:avLst/>
          </a:prstGeom>
        </p:spPr>
      </p:pic>
      <p:pic>
        <p:nvPicPr>
          <p:cNvPr id="8" name="Picture 7"/>
          <p:cNvPicPr>
            <a:picLocks noChangeAspect="1"/>
          </p:cNvPicPr>
          <p:nvPr/>
        </p:nvPicPr>
        <p:blipFill>
          <a:blip r:embed="rId4"/>
          <a:stretch>
            <a:fillRect/>
          </a:stretch>
        </p:blipFill>
        <p:spPr>
          <a:xfrm>
            <a:off x="200252" y="1608433"/>
            <a:ext cx="8091507" cy="5249567"/>
          </a:xfrm>
          <a:prstGeom prst="rect">
            <a:avLst/>
          </a:prstGeom>
        </p:spPr>
      </p:pic>
      <p:pic>
        <p:nvPicPr>
          <p:cNvPr id="7" name="Picture 6"/>
          <p:cNvPicPr>
            <a:picLocks noChangeAspect="1"/>
          </p:cNvPicPr>
          <p:nvPr/>
        </p:nvPicPr>
        <p:blipFill>
          <a:blip r:embed="rId5"/>
          <a:stretch>
            <a:fillRect/>
          </a:stretch>
        </p:blipFill>
        <p:spPr>
          <a:xfrm>
            <a:off x="35719" y="1608431"/>
            <a:ext cx="8900657" cy="5249567"/>
          </a:xfrm>
          <a:prstGeom prst="rect">
            <a:avLst/>
          </a:prstGeom>
        </p:spPr>
      </p:pic>
      <p:sp>
        <p:nvSpPr>
          <p:cNvPr id="3" name="Title 2"/>
          <p:cNvSpPr>
            <a:spLocks noGrp="1"/>
          </p:cNvSpPr>
          <p:nvPr>
            <p:ph type="title"/>
          </p:nvPr>
        </p:nvSpPr>
        <p:spPr>
          <a:xfrm>
            <a:off x="914400" y="228600"/>
            <a:ext cx="7467600" cy="1143000"/>
          </a:xfrm>
        </p:spPr>
        <p:txBody>
          <a:bodyPr>
            <a:noAutofit/>
          </a:bodyPr>
          <a:lstStyle/>
          <a:p>
            <a:r>
              <a:rPr lang="en-US" sz="2800" b="1" dirty="0" smtClean="0">
                <a:latin typeface="Arial" panose="020B0604020202020204" pitchFamily="34" charset="0"/>
                <a:cs typeface="Arial" panose="020B0604020202020204" pitchFamily="34" charset="0"/>
              </a:rPr>
              <a:t>What water </a:t>
            </a:r>
            <a:r>
              <a:rPr lang="en-US" sz="2800" b="1" dirty="0" smtClean="0">
                <a:solidFill>
                  <a:schemeClr val="accent6">
                    <a:lumMod val="75000"/>
                  </a:schemeClr>
                </a:solidFill>
                <a:latin typeface="Arial" panose="020B0604020202020204" pitchFamily="34" charset="0"/>
                <a:cs typeface="Arial" panose="020B0604020202020204" pitchFamily="34" charset="0"/>
              </a:rPr>
              <a:t>system components </a:t>
            </a:r>
            <a:r>
              <a:rPr lang="en-US" sz="2800" b="1" dirty="0" smtClean="0">
                <a:latin typeface="Arial" panose="020B0604020202020204" pitchFamily="34" charset="0"/>
                <a:cs typeface="Arial" panose="020B0604020202020204" pitchFamily="34" charset="0"/>
              </a:rPr>
              <a:t>are in a study area?</a:t>
            </a:r>
            <a:endParaRPr lang="en-US" sz="2800" b="1" dirty="0"/>
          </a:p>
        </p:txBody>
      </p:sp>
    </p:spTree>
    <p:extLst>
      <p:ext uri="{BB962C8B-B14F-4D97-AF65-F5344CB8AC3E}">
        <p14:creationId xmlns:p14="http://schemas.microsoft.com/office/powerpoint/2010/main" val="42790584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childTnLst>
                                  <p:subTnLst>
                                    <p:set>
                                      <p:cBhvr override="childStyle">
                                        <p:cTn dur="1" fill="hold" display="0" masterRel="nextClick" afterEffect="1"/>
                                        <p:tgtEl>
                                          <p:spTgt spid="7"/>
                                        </p:tgtEl>
                                        <p:attrNameLst>
                                          <p:attrName>style.visibility</p:attrName>
                                        </p:attrNameLst>
                                      </p:cBhvr>
                                      <p:to>
                                        <p:strVal val="hidden"/>
                                      </p:to>
                                    </p:set>
                                  </p:sub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subTnLst>
                                    <p:set>
                                      <p:cBhvr override="childStyle">
                                        <p:cTn dur="1" fill="hold" display="0" masterRel="nextClick" afterEffect="1"/>
                                        <p:tgtEl>
                                          <p:spTgt spid="6"/>
                                        </p:tgtEl>
                                        <p:attrNameLst>
                                          <p:attrName>style.visibility</p:attrName>
                                        </p:attrNameLst>
                                      </p:cBhvr>
                                      <p:to>
                                        <p:strVal val="hidden"/>
                                      </p:to>
                                    </p:set>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hart 6"/>
          <p:cNvGraphicFramePr>
            <a:graphicFrameLocks/>
          </p:cNvGraphicFramePr>
          <p:nvPr>
            <p:extLst>
              <p:ext uri="{D42A27DB-BD31-4B8C-83A1-F6EECF244321}">
                <p14:modId xmlns:p14="http://schemas.microsoft.com/office/powerpoint/2010/main" val="66784081"/>
              </p:ext>
            </p:extLst>
          </p:nvPr>
        </p:nvGraphicFramePr>
        <p:xfrm>
          <a:off x="304800" y="1600200"/>
          <a:ext cx="8153400" cy="4756150"/>
        </p:xfrm>
        <a:graphic>
          <a:graphicData uri="http://schemas.openxmlformats.org/drawingml/2006/chart">
            <c:chart xmlns:c="http://schemas.openxmlformats.org/drawingml/2006/chart" xmlns:r="http://schemas.openxmlformats.org/officeDocument/2006/relationships" r:id="rId3"/>
          </a:graphicData>
        </a:graphic>
      </p:graphicFrame>
      <p:sp>
        <p:nvSpPr>
          <p:cNvPr id="2" name="Title 1"/>
          <p:cNvSpPr>
            <a:spLocks noGrp="1"/>
          </p:cNvSpPr>
          <p:nvPr>
            <p:ph type="title"/>
          </p:nvPr>
        </p:nvSpPr>
        <p:spPr>
          <a:xfrm>
            <a:off x="444500" y="301624"/>
            <a:ext cx="8229600" cy="1143000"/>
          </a:xfrm>
        </p:spPr>
        <p:txBody>
          <a:bodyPr>
            <a:normAutofit/>
          </a:bodyPr>
          <a:lstStyle/>
          <a:p>
            <a:r>
              <a:rPr lang="en-US" sz="3200" b="1" dirty="0" smtClean="0">
                <a:latin typeface="Arial" panose="020B0604020202020204" pitchFamily="34" charset="0"/>
                <a:cs typeface="Arial" panose="020B0604020202020204" pitchFamily="34" charset="0"/>
              </a:rPr>
              <a:t>What are the difference in </a:t>
            </a:r>
            <a:r>
              <a:rPr lang="en-US" sz="3200" b="1" dirty="0" smtClean="0">
                <a:solidFill>
                  <a:srgbClr val="FF0000"/>
                </a:solidFill>
                <a:latin typeface="Arial" panose="020B0604020202020204" pitchFamily="34" charset="0"/>
                <a:cs typeface="Arial" panose="020B0604020202020204" pitchFamily="34" charset="0"/>
              </a:rPr>
              <a:t>data values </a:t>
            </a:r>
            <a:r>
              <a:rPr lang="en-US" sz="3200" b="1" dirty="0" smtClean="0">
                <a:latin typeface="Arial" panose="020B0604020202020204" pitchFamily="34" charset="0"/>
                <a:cs typeface="Arial" panose="020B0604020202020204" pitchFamily="34" charset="0"/>
              </a:rPr>
              <a:t>between two scenarios?</a:t>
            </a:r>
            <a:endParaRPr lang="en-US" sz="3200" b="1"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2"/>
          </p:nvPr>
        </p:nvSpPr>
        <p:spPr/>
        <p:txBody>
          <a:bodyPr/>
          <a:lstStyle/>
          <a:p>
            <a:fld id="{B6F15528-21DE-4FAA-801E-634DDDAF4B2B}" type="slidenum">
              <a:rPr lang="en-US" smtClean="0"/>
              <a:pPr/>
              <a:t>9</a:t>
            </a:fld>
            <a:endParaRPr lang="en-US" dirty="0"/>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47800" y="1676400"/>
            <a:ext cx="4084210" cy="1459014"/>
          </a:xfrm>
          <a:prstGeom prst="rect">
            <a:avLst/>
          </a:prstGeom>
          <a:ln>
            <a:solidFill>
              <a:schemeClr val="tx1"/>
            </a:solidFill>
          </a:ln>
        </p:spPr>
      </p:pic>
    </p:spTree>
    <p:extLst>
      <p:ext uri="{BB962C8B-B14F-4D97-AF65-F5344CB8AC3E}">
        <p14:creationId xmlns:p14="http://schemas.microsoft.com/office/powerpoint/2010/main" val="426388784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Thermal</Template>
  <TotalTime>20611</TotalTime>
  <Words>1079</Words>
  <Application>Microsoft Office PowerPoint</Application>
  <PresentationFormat>On-screen Show (4:3)</PresentationFormat>
  <Paragraphs>180</Paragraphs>
  <Slides>15</Slides>
  <Notes>15</Notes>
  <HiddenSlides>0</HiddenSlides>
  <MMClips>2</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15</vt:i4>
      </vt:variant>
    </vt:vector>
  </HeadingPairs>
  <TitlesOfParts>
    <vt:vector size="18" baseType="lpstr">
      <vt:lpstr>Arial</vt:lpstr>
      <vt:lpstr>Calibri</vt:lpstr>
      <vt:lpstr>Office Theme</vt:lpstr>
      <vt:lpstr>A New Method to Organize, Identify, and Compare Water Management Data for Systems Models</vt:lpstr>
      <vt:lpstr>Challenges to work with systems data</vt:lpstr>
      <vt:lpstr>Design one data system to help overcome the challenges and streamline access to data </vt:lpstr>
      <vt:lpstr>WaMDaM Information Model</vt:lpstr>
      <vt:lpstr>Online Moderated Vocabulary System</vt:lpstr>
      <vt:lpstr>Load Data to WaMDaM</vt:lpstr>
      <vt:lpstr>Application: Organize, query, and compare data in the Bear River Watershed, Utah</vt:lpstr>
      <vt:lpstr>What water system components are in a study area?</vt:lpstr>
      <vt:lpstr>What are the difference in data values between two scenarios?</vt:lpstr>
      <vt:lpstr>What is the storage volume of Hyrum Reservoir, Utah? </vt:lpstr>
      <vt:lpstr>What is the total agriculture demand in Cache County, Utah? </vt:lpstr>
      <vt:lpstr>WaMDaM provides features to manage data for systems models</vt:lpstr>
      <vt:lpstr>Further Work: Compare modeling methods in a common study area</vt:lpstr>
      <vt:lpstr>Conclusion</vt:lpstr>
      <vt:lpstr>Thank you Questions?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AdelMAbdallah</dc:creator>
  <cp:lastModifiedBy>Adel</cp:lastModifiedBy>
  <cp:revision>1968</cp:revision>
  <dcterms:created xsi:type="dcterms:W3CDTF">2006-08-16T00:00:00Z</dcterms:created>
  <dcterms:modified xsi:type="dcterms:W3CDTF">2017-05-22T14:58:22Z</dcterms:modified>
</cp:coreProperties>
</file>

<file path=docProps/thumbnail.jpeg>
</file>